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9" r:id="rId2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99FF99"/>
    <a:srgbClr val="FF6699"/>
    <a:srgbClr val="FF33CC"/>
    <a:srgbClr val="00FF00"/>
    <a:srgbClr val="25EB2A"/>
    <a:srgbClr val="00FFFF"/>
    <a:srgbClr val="CCFFCC"/>
    <a:srgbClr val="FF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8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1242" y="-26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247" cy="498328"/>
          </a:xfrm>
          <a:prstGeom prst="rect">
            <a:avLst/>
          </a:prstGeom>
        </p:spPr>
        <p:txBody>
          <a:bodyPr vert="horz" lIns="92092" tIns="46048" rIns="92092" bIns="4604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7" y="0"/>
            <a:ext cx="2946246" cy="498328"/>
          </a:xfrm>
          <a:prstGeom prst="rect">
            <a:avLst/>
          </a:prstGeom>
        </p:spPr>
        <p:txBody>
          <a:bodyPr vert="horz" lIns="92092" tIns="46048" rIns="92092" bIns="46048" rtlCol="0"/>
          <a:lstStyle>
            <a:lvl1pPr algn="r">
              <a:defRPr sz="1200"/>
            </a:lvl1pPr>
          </a:lstStyle>
          <a:p>
            <a:fld id="{DFB878BA-1CDB-44D9-8237-F17CDAF1413E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8" rIns="92092" bIns="4604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89" y="4777246"/>
            <a:ext cx="5439101" cy="3908363"/>
          </a:xfrm>
          <a:prstGeom prst="rect">
            <a:avLst/>
          </a:prstGeom>
        </p:spPr>
        <p:txBody>
          <a:bodyPr vert="horz" lIns="92092" tIns="46048" rIns="92092" bIns="4604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310"/>
            <a:ext cx="2946247" cy="498328"/>
          </a:xfrm>
          <a:prstGeom prst="rect">
            <a:avLst/>
          </a:prstGeom>
        </p:spPr>
        <p:txBody>
          <a:bodyPr vert="horz" lIns="92092" tIns="46048" rIns="92092" bIns="4604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7" y="9428310"/>
            <a:ext cx="2946246" cy="498328"/>
          </a:xfrm>
          <a:prstGeom prst="rect">
            <a:avLst/>
          </a:prstGeom>
        </p:spPr>
        <p:txBody>
          <a:bodyPr vert="horz" lIns="92092" tIns="46048" rIns="92092" bIns="46048" rtlCol="0" anchor="b"/>
          <a:lstStyle>
            <a:lvl1pPr algn="r">
              <a:defRPr sz="1200"/>
            </a:lvl1pPr>
          </a:lstStyle>
          <a:p>
            <a:fld id="{48225A18-D891-4522-80FB-CB489A8B6F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777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2813"/>
            <a:r>
              <a:rPr lang="ja-JP" altLang="en-US"/>
              <a:t>どういうことなのか、</a:t>
            </a:r>
            <a:r>
              <a:rPr lang="en-US" altLang="ja-JP"/>
              <a:t>【</a:t>
            </a:r>
            <a:r>
              <a:rPr lang="ja-JP" altLang="en-US"/>
              <a:t>イメージ図</a:t>
            </a:r>
            <a:r>
              <a:rPr lang="en-US" altLang="ja-JP"/>
              <a:t>】</a:t>
            </a:r>
            <a:r>
              <a:rPr lang="ja-JP" altLang="en-US"/>
              <a:t>で表してみましたので、スライドを御覧ください。</a:t>
            </a:r>
            <a:endParaRPr lang="en-US" altLang="ja-JP"/>
          </a:p>
          <a:p>
            <a:pPr defTabSz="912813"/>
            <a:r>
              <a:rPr lang="ja-JP" altLang="en-US"/>
              <a:t>各教科等において育まれる資質・能力に共通する要素である、「知識及び技能」、「思考力、判断力、表現力等」、「学びに向かう力、人間性等」、 </a:t>
            </a:r>
            <a:r>
              <a:rPr lang="ja-JP" altLang="en-US" b="1"/>
              <a:t>（ポインター：対応させながら一つずつ指す）</a:t>
            </a:r>
            <a:endParaRPr lang="en-US" altLang="ja-JP" b="1"/>
          </a:p>
          <a:p>
            <a:pPr defTabSz="912813"/>
            <a:r>
              <a:rPr lang="ja-JP" altLang="ja-JP"/>
              <a:t>自立活動の指導</a:t>
            </a:r>
            <a:r>
              <a:rPr lang="ja-JP" altLang="en-US"/>
              <a:t>は、これらの</a:t>
            </a:r>
            <a:r>
              <a:rPr lang="ja-JP" altLang="ja-JP"/>
              <a:t>各教科等において育まれる資質･能力を支える役割を担ってい</a:t>
            </a:r>
            <a:r>
              <a:rPr lang="ja-JP" altLang="en-US"/>
              <a:t>ます。</a:t>
            </a:r>
            <a:endParaRPr lang="en-US" altLang="ja-JP"/>
          </a:p>
          <a:p>
            <a:pPr defTabSz="912813"/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4581" name="スライド番号プレースホルダー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238D32E6-A1E6-45B9-A2DB-4BB278824313}" type="slidenum">
              <a:rPr lang="ja-JP" altLang="en-US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</a:t>
            </a:fld>
            <a:endParaRPr lang="ja-JP" altLang="en-US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3424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EA79-8456-4186-BB0B-71B6E24BD23D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5579-C754-441A-84B9-50243EA60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8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EA79-8456-4186-BB0B-71B6E24BD23D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5579-C754-441A-84B9-50243EA60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11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EA79-8456-4186-BB0B-71B6E24BD23D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5579-C754-441A-84B9-50243EA60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05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EA79-8456-4186-BB0B-71B6E24BD23D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5579-C754-441A-84B9-50243EA60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345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EA79-8456-4186-BB0B-71B6E24BD23D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5579-C754-441A-84B9-50243EA60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58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EA79-8456-4186-BB0B-71B6E24BD23D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5579-C754-441A-84B9-50243EA60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0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EA79-8456-4186-BB0B-71B6E24BD23D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5579-C754-441A-84B9-50243EA60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26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EA79-8456-4186-BB0B-71B6E24BD23D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5579-C754-441A-84B9-50243EA60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85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EA79-8456-4186-BB0B-71B6E24BD23D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5579-C754-441A-84B9-50243EA60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44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EA79-8456-4186-BB0B-71B6E24BD23D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5579-C754-441A-84B9-50243EA60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27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EA79-8456-4186-BB0B-71B6E24BD23D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5579-C754-441A-84B9-50243EA60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57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FEA79-8456-4186-BB0B-71B6E24BD23D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15579-C754-441A-84B9-50243EA60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67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四角形: 角を丸くする 115">
            <a:extLst>
              <a:ext uri="{FF2B5EF4-FFF2-40B4-BE49-F238E27FC236}">
                <a16:creationId xmlns:a16="http://schemas.microsoft.com/office/drawing/2014/main" id="{67081174-28C2-44A0-A9D7-BD708F330165}"/>
              </a:ext>
            </a:extLst>
          </p:cNvPr>
          <p:cNvSpPr/>
          <p:nvPr/>
        </p:nvSpPr>
        <p:spPr>
          <a:xfrm>
            <a:off x="4941659" y="3323385"/>
            <a:ext cx="1657503" cy="522064"/>
          </a:xfrm>
          <a:prstGeom prst="round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センター員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斎藤　和広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（高等部副主事）</a:t>
            </a:r>
          </a:p>
        </p:txBody>
      </p:sp>
      <p:sp>
        <p:nvSpPr>
          <p:cNvPr id="115" name="四角形: 角を丸くする 114">
            <a:extLst>
              <a:ext uri="{FF2B5EF4-FFF2-40B4-BE49-F238E27FC236}">
                <a16:creationId xmlns:a16="http://schemas.microsoft.com/office/drawing/2014/main" id="{8D4F747C-8CBD-4933-8B3B-A044E354A5DD}"/>
              </a:ext>
            </a:extLst>
          </p:cNvPr>
          <p:cNvSpPr/>
          <p:nvPr/>
        </p:nvSpPr>
        <p:spPr>
          <a:xfrm>
            <a:off x="4631046" y="2612093"/>
            <a:ext cx="1657503" cy="589722"/>
          </a:xfrm>
          <a:prstGeom prst="round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センター員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遠藤　笑美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（高等部主事）</a:t>
            </a:r>
          </a:p>
        </p:txBody>
      </p:sp>
      <p:sp>
        <p:nvSpPr>
          <p:cNvPr id="101" name="角丸四角形 100"/>
          <p:cNvSpPr/>
          <p:nvPr/>
        </p:nvSpPr>
        <p:spPr>
          <a:xfrm>
            <a:off x="21897" y="1734731"/>
            <a:ext cx="6821767" cy="2847906"/>
          </a:xfrm>
          <a:prstGeom prst="roundRect">
            <a:avLst>
              <a:gd name="adj" fmla="val 1481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82" name="角丸四角形 81"/>
          <p:cNvSpPr/>
          <p:nvPr/>
        </p:nvSpPr>
        <p:spPr>
          <a:xfrm>
            <a:off x="0" y="4950506"/>
            <a:ext cx="6853459" cy="1743494"/>
          </a:xfrm>
          <a:prstGeom prst="roundRect">
            <a:avLst>
              <a:gd name="adj" fmla="val 2512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81" name="角丸四角形 80"/>
          <p:cNvSpPr/>
          <p:nvPr/>
        </p:nvSpPr>
        <p:spPr>
          <a:xfrm>
            <a:off x="0" y="6693849"/>
            <a:ext cx="6866578" cy="2431442"/>
          </a:xfrm>
          <a:prstGeom prst="roundRect">
            <a:avLst>
              <a:gd name="adj" fmla="val 2512"/>
            </a:avLst>
          </a:prstGeom>
          <a:solidFill>
            <a:srgbClr val="99FF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0" y="0"/>
            <a:ext cx="6858000" cy="905332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14" name="テキスト ボックス 1"/>
          <p:cNvSpPr txBox="1"/>
          <p:nvPr/>
        </p:nvSpPr>
        <p:spPr>
          <a:xfrm>
            <a:off x="1143369" y="38002"/>
            <a:ext cx="4449470" cy="941283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20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地域支援センターだより</a:t>
            </a:r>
            <a:endParaRPr lang="en-US" altLang="ja-JP" sz="2000" kern="100" dirty="0">
              <a:ln>
                <a:noFill/>
              </a:ln>
              <a:solidFill>
                <a:srgbClr val="00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Century" panose="02040604050505020304" pitchFamily="18" charset="0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40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sz="40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「ゆめここ」</a:t>
            </a:r>
            <a:endParaRPr lang="ja-JP" sz="4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2"/>
          <p:cNvSpPr txBox="1"/>
          <p:nvPr/>
        </p:nvSpPr>
        <p:spPr>
          <a:xfrm>
            <a:off x="5079200" y="143403"/>
            <a:ext cx="1766892" cy="66311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1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福島県立たむら支援学校</a:t>
            </a:r>
            <a:endParaRPr 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11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No</a:t>
            </a:r>
            <a:r>
              <a:rPr lang="en-US" altLang="ja-JP" sz="11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.</a:t>
            </a:r>
            <a:r>
              <a:rPr lang="ja-JP" altLang="en-US" sz="11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１</a:t>
            </a:r>
            <a:endParaRPr lang="en-US" altLang="ja-JP" sz="1100" kern="100" dirty="0">
              <a:effectLst/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1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令</a:t>
            </a:r>
            <a:r>
              <a:rPr lang="ja-JP" sz="11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和</a:t>
            </a:r>
            <a:r>
              <a:rPr lang="ja-JP" altLang="en-US" sz="11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５</a:t>
            </a:r>
            <a:r>
              <a:rPr lang="ja-JP" sz="11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sz="11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４</a:t>
            </a:r>
            <a:r>
              <a:rPr lang="ja-JP" sz="11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月</a:t>
            </a:r>
            <a:r>
              <a:rPr lang="ja-JP" altLang="en-US" sz="11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２８</a:t>
            </a:r>
            <a:r>
              <a:rPr lang="ja-JP" sz="11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</a:t>
            </a:r>
            <a:endParaRPr 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6"/>
          <p:cNvSpPr txBox="1"/>
          <p:nvPr/>
        </p:nvSpPr>
        <p:spPr>
          <a:xfrm>
            <a:off x="-23438" y="1446632"/>
            <a:ext cx="6896639" cy="327645"/>
          </a:xfrm>
          <a:prstGeom prst="rect">
            <a:avLst/>
          </a:prstGeom>
          <a:solidFill>
            <a:srgbClr val="25EB2A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000"/>
              </a:lnSpc>
              <a:spcAft>
                <a:spcPts val="0"/>
              </a:spcAft>
            </a:pPr>
            <a:r>
              <a:rPr lang="ja-JP" altLang="en-US" b="1" kern="100" dirty="0">
                <a:ln w="6604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dist="38100" dir="2700000" algn="tl">
                    <a:schemeClr val="accent2"/>
                  </a:outerShdw>
                </a:effectLst>
                <a:latin typeface="Century" panose="02040604050505020304" pitchFamily="18" charset="0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令和５年度　地域支援センター「ゆめここ」センター員紹介</a:t>
            </a:r>
            <a:endParaRPr lang="en-US" altLang="ja-JP" b="1" kern="100" dirty="0">
              <a:ln w="6604" cap="flat" cmpd="sng" algn="ctr">
                <a:solidFill>
                  <a:srgbClr val="C0504D"/>
                </a:solidFill>
                <a:prstDash val="solid"/>
                <a:round/>
              </a:ln>
              <a:solidFill>
                <a:srgbClr val="FFFFFF"/>
              </a:solidFill>
              <a:effectLst>
                <a:outerShdw dist="38100" dir="2700000" algn="tl">
                  <a:schemeClr val="accent2"/>
                </a:outerShdw>
              </a:effectLst>
              <a:latin typeface="Century" panose="02040604050505020304" pitchFamily="18" charset="0"/>
              <a:ea typeface="ＤＦ特太ゴシック体" panose="020B0509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21897" y="891220"/>
            <a:ext cx="6810383" cy="60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地域支援センター「ゆめここ」では、今年度も校内や地域のニーズに応じて、様々な支援に取り組んでまいります。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地域支援センター「ゆめここ」のセンター員と、活動内容について紹介します。</a:t>
            </a: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地域支援センター「ゆめここ」へのご理解・ご協力、どうぞよろしくお願いいたします。</a:t>
            </a: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 </a:t>
            </a:r>
            <a:endParaRPr lang="ja-JP" sz="11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2247165" y="4970366"/>
            <a:ext cx="2383881" cy="271757"/>
          </a:xfrm>
          <a:prstGeom prst="roundRect">
            <a:avLst>
              <a:gd name="adj" fmla="val 9337"/>
            </a:avLst>
          </a:prstGeom>
          <a:solidFill>
            <a:srgbClr val="FF993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b="1" dirty="0"/>
              <a:t>校　内　支　援</a:t>
            </a:r>
            <a:endParaRPr lang="ja-JP" altLang="en-US" sz="1400" b="1" dirty="0">
              <a:latin typeface="+mn-ea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4980676" y="7913215"/>
            <a:ext cx="1800862" cy="993164"/>
            <a:chOff x="4195769" y="6534208"/>
            <a:chExt cx="2713290" cy="1218323"/>
          </a:xfrm>
        </p:grpSpPr>
        <p:sp>
          <p:nvSpPr>
            <p:cNvPr id="40" name="角丸四角形 39"/>
            <p:cNvSpPr/>
            <p:nvPr/>
          </p:nvSpPr>
          <p:spPr>
            <a:xfrm>
              <a:off x="4195769" y="6821589"/>
              <a:ext cx="2713290" cy="930942"/>
            </a:xfrm>
            <a:prstGeom prst="roundRect">
              <a:avLst>
                <a:gd name="adj" fmla="val 188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050"/>
            </a:p>
          </p:txBody>
        </p:sp>
        <p:sp>
          <p:nvSpPr>
            <p:cNvPr id="28" name="テキスト ボックス 2"/>
            <p:cNvSpPr txBox="1">
              <a:spLocks noChangeArrowheads="1"/>
            </p:cNvSpPr>
            <p:nvPr/>
          </p:nvSpPr>
          <p:spPr bwMode="auto">
            <a:xfrm>
              <a:off x="4309508" y="6823826"/>
              <a:ext cx="2596055" cy="9287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0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地域における支援のネットワーク作りを行います。</a:t>
              </a:r>
              <a:endParaRPr lang="en-US" altLang="ja-JP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あだち地域　田村市　</a:t>
              </a:r>
              <a:endParaRPr lang="en-US" altLang="ja-JP" sz="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三春町　等</a:t>
              </a:r>
              <a:endParaRPr lang="ja-JP" sz="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4203910" y="6534208"/>
              <a:ext cx="2671553" cy="264694"/>
            </a:xfrm>
            <a:prstGeom prst="roundRect">
              <a:avLst>
                <a:gd name="adj" fmla="val 11450"/>
              </a:avLst>
            </a:prstGeom>
            <a:solidFill>
              <a:srgbClr val="CCFFFF"/>
            </a:solidFill>
            <a:ln w="34925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ts val="1500"/>
                </a:lnSpc>
                <a:defRPr/>
              </a:pPr>
              <a:r>
                <a:rPr lang="ja-JP" altLang="en-US" sz="105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自立支援協議会への協力</a:t>
              </a:r>
              <a:endPara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50017" y="7796245"/>
            <a:ext cx="2182698" cy="1227597"/>
            <a:chOff x="219039" y="7537622"/>
            <a:chExt cx="2720558" cy="1186227"/>
          </a:xfrm>
        </p:grpSpPr>
        <p:sp>
          <p:nvSpPr>
            <p:cNvPr id="51" name="角丸四角形 50"/>
            <p:cNvSpPr/>
            <p:nvPr/>
          </p:nvSpPr>
          <p:spPr>
            <a:xfrm>
              <a:off x="222686" y="7626369"/>
              <a:ext cx="2716911" cy="1097480"/>
            </a:xfrm>
            <a:prstGeom prst="roundRect">
              <a:avLst>
                <a:gd name="adj" fmla="val 188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24" name="テキスト ボックス 2"/>
            <p:cNvSpPr txBox="1">
              <a:spLocks noChangeArrowheads="1"/>
            </p:cNvSpPr>
            <p:nvPr/>
          </p:nvSpPr>
          <p:spPr bwMode="auto">
            <a:xfrm>
              <a:off x="219039" y="7773627"/>
              <a:ext cx="2710533" cy="925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地域の保健センターが行っている母子保健事業「すくすく教室」に参加し、教育相談及び教育情報の提供を行います。　</a:t>
              </a:r>
              <a:endParaRPr lang="en-US" alt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田村市 　小野町 等</a:t>
              </a:r>
              <a:r>
                <a:rPr 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 </a:t>
              </a:r>
              <a:endParaRPr 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0" name="角丸四角形 49"/>
            <p:cNvSpPr/>
            <p:nvPr/>
          </p:nvSpPr>
          <p:spPr>
            <a:xfrm>
              <a:off x="402917" y="7537622"/>
              <a:ext cx="2355646" cy="221856"/>
            </a:xfrm>
            <a:prstGeom prst="roundRect">
              <a:avLst>
                <a:gd name="adj" fmla="val 11450"/>
              </a:avLst>
            </a:prstGeom>
            <a:solidFill>
              <a:srgbClr val="CCFFFF"/>
            </a:solidFill>
            <a:ln w="34925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ja-JP" altLang="en-US" sz="105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すくすく教室への協力</a:t>
              </a:r>
              <a:endPara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2358939" y="7027596"/>
            <a:ext cx="2255285" cy="962658"/>
            <a:chOff x="113579" y="7576407"/>
            <a:chExt cx="2826018" cy="562950"/>
          </a:xfrm>
        </p:grpSpPr>
        <p:sp>
          <p:nvSpPr>
            <p:cNvPr id="53" name="角丸四角形 52"/>
            <p:cNvSpPr/>
            <p:nvPr/>
          </p:nvSpPr>
          <p:spPr>
            <a:xfrm>
              <a:off x="113579" y="7626369"/>
              <a:ext cx="2826018" cy="459685"/>
            </a:xfrm>
            <a:prstGeom prst="roundRect">
              <a:avLst>
                <a:gd name="adj" fmla="val 188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54" name="テキスト ボックス 2"/>
            <p:cNvSpPr txBox="1">
              <a:spLocks noChangeArrowheads="1"/>
            </p:cNvSpPr>
            <p:nvPr/>
          </p:nvSpPr>
          <p:spPr bwMode="auto">
            <a:xfrm>
              <a:off x="171013" y="7730935"/>
              <a:ext cx="2725455" cy="408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出かける支援で、小中学校・高等学校や幼稚園等を訪問して支援します。</a:t>
              </a:r>
              <a:endParaRPr lang="en-US" alt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endParaRPr 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5" name="角丸四角形 54"/>
            <p:cNvSpPr/>
            <p:nvPr/>
          </p:nvSpPr>
          <p:spPr>
            <a:xfrm>
              <a:off x="657979" y="7576407"/>
              <a:ext cx="1869856" cy="154528"/>
            </a:xfrm>
            <a:prstGeom prst="roundRect">
              <a:avLst>
                <a:gd name="adj" fmla="val 11450"/>
              </a:avLst>
            </a:prstGeom>
            <a:solidFill>
              <a:srgbClr val="CCFFFF"/>
            </a:solidFill>
            <a:ln w="34925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ja-JP" altLang="en-US" sz="105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相談支援・研修支援</a:t>
              </a:r>
              <a:endParaRPr lang="en-US" altLang="ja-JP" sz="105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2292801" y="5279121"/>
            <a:ext cx="2301120" cy="1136517"/>
            <a:chOff x="99108" y="2727169"/>
            <a:chExt cx="2500090" cy="865496"/>
          </a:xfrm>
        </p:grpSpPr>
        <p:sp>
          <p:nvSpPr>
            <p:cNvPr id="45" name="角丸四角形 44"/>
            <p:cNvSpPr/>
            <p:nvPr/>
          </p:nvSpPr>
          <p:spPr>
            <a:xfrm>
              <a:off x="99108" y="2923049"/>
              <a:ext cx="2500090" cy="669616"/>
            </a:xfrm>
            <a:prstGeom prst="roundRect">
              <a:avLst>
                <a:gd name="adj" fmla="val 188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ja-JP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学校生活や家庭生活において、悩んでいることなどがあったときに、学校内外を問わず、関係者が集まりみんなで一緒に解決策を話し合</a:t>
              </a:r>
              <a:r>
                <a:rPr lang="ja-JP" altLang="en-US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います</a:t>
              </a:r>
              <a:r>
                <a:rPr lang="ja-JP" altLang="ja-JP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。</a:t>
              </a:r>
              <a:endPara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6" name="角丸四角形 55"/>
            <p:cNvSpPr/>
            <p:nvPr/>
          </p:nvSpPr>
          <p:spPr>
            <a:xfrm>
              <a:off x="226949" y="2727169"/>
              <a:ext cx="2204499" cy="173669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05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支援会議等の実施</a:t>
              </a:r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6462" y="5242123"/>
            <a:ext cx="2202043" cy="1133077"/>
            <a:chOff x="76934" y="2508300"/>
            <a:chExt cx="2325983" cy="1885323"/>
          </a:xfrm>
        </p:grpSpPr>
        <p:grpSp>
          <p:nvGrpSpPr>
            <p:cNvPr id="60" name="グループ化 59"/>
            <p:cNvGrpSpPr/>
            <p:nvPr/>
          </p:nvGrpSpPr>
          <p:grpSpPr>
            <a:xfrm>
              <a:off x="104212" y="2508300"/>
              <a:ext cx="2252619" cy="1885323"/>
              <a:chOff x="104212" y="2508300"/>
              <a:chExt cx="2252619" cy="1885323"/>
            </a:xfrm>
          </p:grpSpPr>
          <p:sp>
            <p:nvSpPr>
              <p:cNvPr id="61" name="角丸四角形 60"/>
              <p:cNvSpPr/>
              <p:nvPr/>
            </p:nvSpPr>
            <p:spPr>
              <a:xfrm>
                <a:off x="104212" y="2900282"/>
                <a:ext cx="2252619" cy="1493341"/>
              </a:xfrm>
              <a:prstGeom prst="roundRect">
                <a:avLst>
                  <a:gd name="adj" fmla="val 1887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105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62" name="角丸四角形 61"/>
              <p:cNvSpPr/>
              <p:nvPr/>
            </p:nvSpPr>
            <p:spPr>
              <a:xfrm>
                <a:off x="224676" y="2508300"/>
                <a:ext cx="1961681" cy="426290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05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相談支援ファイルの活用</a:t>
                </a:r>
              </a:p>
            </p:txBody>
          </p:sp>
        </p:grpSp>
        <p:sp>
          <p:nvSpPr>
            <p:cNvPr id="59" name="テキスト ボックス 2"/>
            <p:cNvSpPr txBox="1">
              <a:spLocks noChangeArrowheads="1"/>
            </p:cNvSpPr>
            <p:nvPr/>
          </p:nvSpPr>
          <p:spPr bwMode="auto">
            <a:xfrm>
              <a:off x="76934" y="2929038"/>
              <a:ext cx="2325983" cy="1279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ts val="1400"/>
                </a:lnSpc>
              </a:pPr>
              <a:r>
                <a:rPr lang="ja-JP" altLang="en-US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0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成長の記録や支援状況などを整理し関係機関につなぐための</a:t>
              </a:r>
              <a:r>
                <a:rPr lang="en-US" altLang="ja-JP" sz="10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『</a:t>
              </a:r>
              <a:r>
                <a:rPr lang="ja-JP" altLang="en-US" sz="10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相談支援ファイル</a:t>
              </a:r>
              <a:r>
                <a:rPr lang="en-US" altLang="ja-JP" sz="10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』</a:t>
              </a:r>
              <a:r>
                <a:rPr lang="ja-JP" altLang="en-US" sz="10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の活用について、理解啓発を図ります。</a:t>
              </a:r>
              <a:r>
                <a:rPr lang="ja-JP" altLang="en-US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en-US" sz="105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 </a:t>
              </a:r>
              <a:endParaRPr 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63" name="グループ化 62"/>
          <p:cNvGrpSpPr/>
          <p:nvPr/>
        </p:nvGrpSpPr>
        <p:grpSpPr>
          <a:xfrm>
            <a:off x="4722063" y="5241219"/>
            <a:ext cx="2077503" cy="1220033"/>
            <a:chOff x="16103" y="2646304"/>
            <a:chExt cx="2142871" cy="1491494"/>
          </a:xfrm>
        </p:grpSpPr>
        <p:grpSp>
          <p:nvGrpSpPr>
            <p:cNvPr id="65" name="グループ化 64"/>
            <p:cNvGrpSpPr/>
            <p:nvPr/>
          </p:nvGrpSpPr>
          <p:grpSpPr>
            <a:xfrm>
              <a:off x="16103" y="2646304"/>
              <a:ext cx="2142871" cy="1491494"/>
              <a:chOff x="16103" y="2646304"/>
              <a:chExt cx="2142871" cy="1491494"/>
            </a:xfrm>
          </p:grpSpPr>
          <p:sp>
            <p:nvSpPr>
              <p:cNvPr id="66" name="角丸四角形 65"/>
              <p:cNvSpPr/>
              <p:nvPr/>
            </p:nvSpPr>
            <p:spPr>
              <a:xfrm>
                <a:off x="16103" y="2933793"/>
                <a:ext cx="2142871" cy="1204005"/>
              </a:xfrm>
              <a:prstGeom prst="roundRect">
                <a:avLst>
                  <a:gd name="adj" fmla="val 1887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1100" dirty="0"/>
              </a:p>
            </p:txBody>
          </p:sp>
          <p:sp>
            <p:nvSpPr>
              <p:cNvPr id="67" name="角丸四角形 66"/>
              <p:cNvSpPr/>
              <p:nvPr/>
            </p:nvSpPr>
            <p:spPr>
              <a:xfrm>
                <a:off x="148721" y="2646304"/>
                <a:ext cx="1961681" cy="324670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500"/>
                  </a:lnSpc>
                </a:pPr>
                <a:r>
                  <a:rPr kumimoji="1" lang="ja-JP" altLang="en-US" sz="105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関係機関の情報収集と提供</a:t>
                </a:r>
              </a:p>
            </p:txBody>
          </p:sp>
        </p:grpSp>
        <p:sp>
          <p:nvSpPr>
            <p:cNvPr id="64" name="テキスト ボックス 2"/>
            <p:cNvSpPr txBox="1">
              <a:spLocks noChangeArrowheads="1"/>
            </p:cNvSpPr>
            <p:nvPr/>
          </p:nvSpPr>
          <p:spPr bwMode="auto">
            <a:xfrm>
              <a:off x="36132" y="2997743"/>
              <a:ext cx="2051713" cy="971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5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地域の相談支援事業所や保健福祉課などと連絡を取り、福祉サービスの利用方法や支援のあり方について情報提供をします</a:t>
              </a:r>
              <a:r>
                <a:rPr lang="ja-JP" altLang="en-US" sz="105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。</a:t>
              </a:r>
              <a:endParaRPr lang="en-US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endParaRPr lang="en-US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en-US" sz="105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 </a:t>
              </a:r>
              <a:endParaRPr 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58398" y="6907154"/>
            <a:ext cx="2174317" cy="792765"/>
            <a:chOff x="222686" y="7542602"/>
            <a:chExt cx="2724562" cy="823637"/>
          </a:xfrm>
        </p:grpSpPr>
        <p:sp>
          <p:nvSpPr>
            <p:cNvPr id="69" name="角丸四角形 68"/>
            <p:cNvSpPr/>
            <p:nvPr/>
          </p:nvSpPr>
          <p:spPr>
            <a:xfrm>
              <a:off x="222686" y="7626369"/>
              <a:ext cx="2716911" cy="705202"/>
            </a:xfrm>
            <a:prstGeom prst="roundRect">
              <a:avLst>
                <a:gd name="adj" fmla="val 188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70" name="テキスト ボックス 2"/>
            <p:cNvSpPr txBox="1">
              <a:spLocks noChangeArrowheads="1"/>
            </p:cNvSpPr>
            <p:nvPr/>
          </p:nvSpPr>
          <p:spPr bwMode="auto">
            <a:xfrm>
              <a:off x="231734" y="7806500"/>
              <a:ext cx="2715514" cy="5597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来年度の</a:t>
              </a:r>
              <a:r>
                <a:rPr lang="ja-JP" altLang="en-US" sz="10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就学を踏まえた教育相談等を行います。</a:t>
              </a:r>
              <a:r>
                <a:rPr lang="ja-JP" alt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 </a:t>
              </a:r>
              <a:endParaRPr 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1" name="角丸四角形 70"/>
            <p:cNvSpPr/>
            <p:nvPr/>
          </p:nvSpPr>
          <p:spPr>
            <a:xfrm>
              <a:off x="655621" y="7542602"/>
              <a:ext cx="1869856" cy="223001"/>
            </a:xfrm>
            <a:prstGeom prst="roundRect">
              <a:avLst>
                <a:gd name="adj" fmla="val 11450"/>
              </a:avLst>
            </a:prstGeom>
            <a:solidFill>
              <a:srgbClr val="CCFFFF"/>
            </a:solidFill>
            <a:ln w="34925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ja-JP" altLang="en-US" sz="105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来校相談</a:t>
              </a:r>
              <a:endParaRPr lang="en-US" altLang="ja-JP" sz="105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72" name="グループ化 71"/>
          <p:cNvGrpSpPr/>
          <p:nvPr/>
        </p:nvGrpSpPr>
        <p:grpSpPr>
          <a:xfrm>
            <a:off x="2243791" y="7936751"/>
            <a:ext cx="2534281" cy="1130589"/>
            <a:chOff x="98226" y="7436113"/>
            <a:chExt cx="2807838" cy="786978"/>
          </a:xfrm>
        </p:grpSpPr>
        <p:sp>
          <p:nvSpPr>
            <p:cNvPr id="73" name="角丸四角形 72"/>
            <p:cNvSpPr/>
            <p:nvPr/>
          </p:nvSpPr>
          <p:spPr>
            <a:xfrm>
              <a:off x="174738" y="7538377"/>
              <a:ext cx="2716911" cy="662697"/>
            </a:xfrm>
            <a:prstGeom prst="roundRect">
              <a:avLst>
                <a:gd name="adj" fmla="val 188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74" name="テキスト ボックス 2"/>
            <p:cNvSpPr txBox="1">
              <a:spLocks noChangeArrowheads="1"/>
            </p:cNvSpPr>
            <p:nvPr/>
          </p:nvSpPr>
          <p:spPr bwMode="auto">
            <a:xfrm>
              <a:off x="98226" y="7652295"/>
              <a:ext cx="2807838" cy="570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地域や校内のニーズに応じて、年２回の研修会を実施します。</a:t>
              </a:r>
              <a:endParaRPr lang="en-US" alt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８月</a:t>
              </a:r>
              <a:r>
                <a:rPr lang="en-US" altLang="ja-JP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【</a:t>
              </a:r>
              <a:r>
                <a:rPr lang="ja-JP" altLang="en-US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地域支援センター特別支援教育研修会</a:t>
              </a:r>
              <a:r>
                <a:rPr lang="en-US" altLang="ja-JP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】</a:t>
              </a: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8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１１月</a:t>
              </a:r>
              <a:r>
                <a:rPr lang="en-US" altLang="ja-JP" sz="8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【</a:t>
              </a:r>
              <a:r>
                <a:rPr lang="ja-JP" altLang="en-US" sz="8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特別支援教育セミナー</a:t>
              </a:r>
              <a:r>
                <a:rPr lang="en-US" altLang="ja-JP" sz="8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】</a:t>
              </a: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endParaRPr lang="en-US" altLang="ja-JP" sz="8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endParaRPr lang="en-US" altLang="ja-JP" sz="8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5" name="角丸四角形 74"/>
            <p:cNvSpPr/>
            <p:nvPr/>
          </p:nvSpPr>
          <p:spPr>
            <a:xfrm>
              <a:off x="466617" y="7436113"/>
              <a:ext cx="1869856" cy="169294"/>
            </a:xfrm>
            <a:prstGeom prst="roundRect">
              <a:avLst>
                <a:gd name="adj" fmla="val 11450"/>
              </a:avLst>
            </a:prstGeom>
            <a:solidFill>
              <a:srgbClr val="CCFFFF"/>
            </a:solidFill>
            <a:ln w="34925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ja-JP" altLang="en-US" sz="105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研修会等の実施</a:t>
              </a:r>
              <a:endParaRPr lang="en-US" altLang="ja-JP" sz="105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76" name="グループ化 75"/>
          <p:cNvGrpSpPr/>
          <p:nvPr/>
        </p:nvGrpSpPr>
        <p:grpSpPr>
          <a:xfrm>
            <a:off x="4713217" y="6929545"/>
            <a:ext cx="2071147" cy="897078"/>
            <a:chOff x="280405" y="7557673"/>
            <a:chExt cx="2595282" cy="721583"/>
          </a:xfrm>
        </p:grpSpPr>
        <p:sp>
          <p:nvSpPr>
            <p:cNvPr id="77" name="角丸四角形 76"/>
            <p:cNvSpPr/>
            <p:nvPr/>
          </p:nvSpPr>
          <p:spPr>
            <a:xfrm>
              <a:off x="314829" y="7626369"/>
              <a:ext cx="2560858" cy="652887"/>
            </a:xfrm>
            <a:prstGeom prst="roundRect">
              <a:avLst>
                <a:gd name="adj" fmla="val 188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78" name="テキスト ボックス 2"/>
            <p:cNvSpPr txBox="1">
              <a:spLocks noChangeArrowheads="1"/>
            </p:cNvSpPr>
            <p:nvPr/>
          </p:nvSpPr>
          <p:spPr bwMode="auto">
            <a:xfrm>
              <a:off x="280405" y="7765841"/>
              <a:ext cx="2535326" cy="473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５月、６月、１０月、１月の</a:t>
              </a:r>
              <a:endParaRPr lang="en-US" alt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年４回、学校見学会を実施します。　</a:t>
              </a:r>
              <a:r>
                <a:rPr 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 </a:t>
              </a:r>
              <a:endParaRPr 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9" name="角丸四角形 78"/>
            <p:cNvSpPr/>
            <p:nvPr/>
          </p:nvSpPr>
          <p:spPr>
            <a:xfrm>
              <a:off x="661420" y="7557673"/>
              <a:ext cx="1869857" cy="204089"/>
            </a:xfrm>
            <a:prstGeom prst="roundRect">
              <a:avLst>
                <a:gd name="adj" fmla="val 11450"/>
              </a:avLst>
            </a:prstGeom>
            <a:solidFill>
              <a:srgbClr val="CCFFFF"/>
            </a:solidFill>
            <a:ln w="34925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ja-JP" altLang="en-US" sz="105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学校見学会の実施</a:t>
              </a:r>
              <a:endParaRPr lang="en-US" altLang="ja-JP" sz="105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pic>
        <p:nvPicPr>
          <p:cNvPr id="84" name="図 8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505" y="8647732"/>
            <a:ext cx="482501" cy="4722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678" y="7852732"/>
            <a:ext cx="516882" cy="517513"/>
          </a:xfrm>
          <a:prstGeom prst="rect">
            <a:avLst/>
          </a:prstGeom>
        </p:spPr>
      </p:pic>
      <p:pic>
        <p:nvPicPr>
          <p:cNvPr id="96" name="図 67" descr="メモを取っている男性会社員のイラスト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413" y="6286723"/>
            <a:ext cx="518079" cy="584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テキスト ボックス 16"/>
          <p:cNvSpPr txBox="1"/>
          <p:nvPr/>
        </p:nvSpPr>
        <p:spPr>
          <a:xfrm>
            <a:off x="-25720" y="4622861"/>
            <a:ext cx="6858000" cy="327645"/>
          </a:xfrm>
          <a:prstGeom prst="rect">
            <a:avLst/>
          </a:prstGeom>
          <a:solidFill>
            <a:srgbClr val="00FF00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000"/>
              </a:lnSpc>
              <a:spcAft>
                <a:spcPts val="0"/>
              </a:spcAft>
            </a:pPr>
            <a:r>
              <a:rPr lang="ja-JP" altLang="en-US" b="1" kern="100" dirty="0">
                <a:ln w="6604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dist="38100" dir="2700000" algn="tl">
                    <a:schemeClr val="accent2"/>
                  </a:outerShdw>
                </a:effectLst>
                <a:latin typeface="Century" panose="02040604050505020304" pitchFamily="18" charset="0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令和５年度　地域支援センター「ゆめここ」の活動内容</a:t>
            </a:r>
            <a:endParaRPr lang="en-US" altLang="ja-JP" b="1" kern="100" dirty="0">
              <a:ln w="6604" cap="flat" cmpd="sng" algn="ctr">
                <a:solidFill>
                  <a:srgbClr val="C0504D"/>
                </a:solidFill>
                <a:prstDash val="solid"/>
                <a:round/>
              </a:ln>
              <a:solidFill>
                <a:srgbClr val="FFFFFF"/>
              </a:solidFill>
              <a:effectLst>
                <a:outerShdw dist="38100" dir="2700000" algn="tl">
                  <a:schemeClr val="accent2"/>
                </a:outerShdw>
              </a:effectLst>
              <a:latin typeface="Century" panose="02040604050505020304" pitchFamily="18" charset="0"/>
              <a:ea typeface="ＤＦ特太ゴシック体" panose="020B0509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1205525" y="1863151"/>
            <a:ext cx="2147079" cy="607157"/>
          </a:xfrm>
          <a:prstGeom prst="roundRect">
            <a:avLst/>
          </a:prstGeom>
          <a:solidFill>
            <a:srgbClr val="CC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Aft>
                <a:spcPts val="0"/>
              </a:spcAft>
            </a:pPr>
            <a:r>
              <a:rPr lang="ja-JP" sz="105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地域支援センター主任</a:t>
            </a:r>
            <a:endParaRPr lang="en-US" altLang="ja-JP" sz="1050" kern="100" dirty="0"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ja-JP" altLang="en-US" sz="10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特別支援教育コーディネーター</a:t>
            </a:r>
            <a:endParaRPr lang="ja-JP" sz="10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ja-JP" altLang="en-US" sz="105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横山　史子</a:t>
            </a:r>
            <a:r>
              <a:rPr lang="ja-JP" sz="105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（小学部）</a:t>
            </a:r>
            <a:endParaRPr lang="ja-JP" sz="105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3799001" y="1820262"/>
            <a:ext cx="2180768" cy="605232"/>
          </a:xfrm>
          <a:prstGeom prst="roundRect">
            <a:avLst/>
          </a:prstGeom>
          <a:solidFill>
            <a:srgbClr val="CC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Aft>
                <a:spcPts val="0"/>
              </a:spcAft>
            </a:pPr>
            <a:r>
              <a:rPr lang="ja-JP" altLang="en-US" sz="105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地域支援センター副主任</a:t>
            </a:r>
            <a:endParaRPr lang="en-US" altLang="ja-JP" sz="1050" kern="100" dirty="0"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ja-JP" altLang="en-US" sz="105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高等部コーディネーター</a:t>
            </a:r>
            <a:r>
              <a:rPr lang="ja-JP" altLang="en-US" sz="105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050" kern="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ja-JP" altLang="en-US" sz="105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目黒　由美子（高等部）</a:t>
            </a:r>
            <a:r>
              <a:rPr lang="ja-JP" altLang="en-US" sz="90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endParaRPr lang="ja-JP" sz="9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2" name="角丸四角形 101"/>
          <p:cNvSpPr/>
          <p:nvPr/>
        </p:nvSpPr>
        <p:spPr>
          <a:xfrm>
            <a:off x="3903550" y="4020275"/>
            <a:ext cx="2076219" cy="456943"/>
          </a:xfrm>
          <a:prstGeom prst="roundRect">
            <a:avLst/>
          </a:prstGeom>
          <a:solidFill>
            <a:srgbClr val="CCFFFF"/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533400" indent="400050" algn="just">
              <a:spcAft>
                <a:spcPts val="0"/>
              </a:spcAft>
            </a:pPr>
            <a:r>
              <a:rPr lang="ja-JP" sz="105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センター員</a:t>
            </a:r>
            <a:endParaRPr lang="ja-JP" sz="105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ja-JP" altLang="en-US" sz="105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渡部　起史</a:t>
            </a:r>
            <a:r>
              <a:rPr lang="ja-JP" sz="90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（中学部</a:t>
            </a:r>
            <a:r>
              <a:rPr lang="ja-JP" altLang="en-US" sz="90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副</a:t>
            </a:r>
            <a:r>
              <a:rPr lang="ja-JP" sz="90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主事</a:t>
            </a:r>
            <a:r>
              <a:rPr lang="ja-JP" sz="105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lang="ja-JP" sz="105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85" name="図 8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1"/>
          <a:stretch>
            <a:fillRect/>
          </a:stretch>
        </p:blipFill>
        <p:spPr bwMode="auto">
          <a:xfrm>
            <a:off x="92503" y="40920"/>
            <a:ext cx="884436" cy="805416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角丸四角形 106"/>
          <p:cNvSpPr/>
          <p:nvPr/>
        </p:nvSpPr>
        <p:spPr>
          <a:xfrm>
            <a:off x="2290660" y="6351791"/>
            <a:ext cx="2207340" cy="312552"/>
          </a:xfrm>
          <a:prstGeom prst="roundRect">
            <a:avLst>
              <a:gd name="adj" fmla="val 188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☆担当：横山（小中学部）　　　　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目黒（高等部）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9" name="図 10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1" t="10342" r="3846" b="19572"/>
          <a:stretch/>
        </p:blipFill>
        <p:spPr>
          <a:xfrm>
            <a:off x="1310773" y="6201119"/>
            <a:ext cx="893736" cy="507524"/>
          </a:xfrm>
          <a:prstGeom prst="rect">
            <a:avLst/>
          </a:prstGeom>
        </p:spPr>
      </p:pic>
      <p:sp>
        <p:nvSpPr>
          <p:cNvPr id="80" name="角丸四角形 79"/>
          <p:cNvSpPr/>
          <p:nvPr/>
        </p:nvSpPr>
        <p:spPr>
          <a:xfrm>
            <a:off x="2251420" y="6708643"/>
            <a:ext cx="2383881" cy="259978"/>
          </a:xfrm>
          <a:prstGeom prst="roundRect">
            <a:avLst>
              <a:gd name="adj" fmla="val 9337"/>
            </a:avLst>
          </a:prstGeom>
          <a:solidFill>
            <a:srgbClr val="00B05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b="1" dirty="0"/>
              <a:t>地　域　支　援</a:t>
            </a:r>
            <a:endParaRPr lang="ja-JP" altLang="en-US" sz="1400" b="1" dirty="0">
              <a:latin typeface="+mn-ea"/>
            </a:endParaRPr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327" y="6177320"/>
            <a:ext cx="654669" cy="510451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F469F42A-680F-448E-8836-7DF27178E15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65" y="1861156"/>
            <a:ext cx="603794" cy="5748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3CFF65A-A43C-404D-BCE3-56F551874B04}"/>
              </a:ext>
            </a:extLst>
          </p:cNvPr>
          <p:cNvGrpSpPr/>
          <p:nvPr/>
        </p:nvGrpSpPr>
        <p:grpSpPr>
          <a:xfrm>
            <a:off x="2350921" y="2483711"/>
            <a:ext cx="2147079" cy="826465"/>
            <a:chOff x="2430153" y="2674751"/>
            <a:chExt cx="2291030" cy="818741"/>
          </a:xfrm>
        </p:grpSpPr>
        <p:pic>
          <p:nvPicPr>
            <p:cNvPr id="1026" name="Picture 2" descr="フレーム・囲い枠のイラストNo.018『タイトルフレーム・札』／無料のフリー素材集">
              <a:extLst>
                <a:ext uri="{FF2B5EF4-FFF2-40B4-BE49-F238E27FC236}">
                  <a16:creationId xmlns:a16="http://schemas.microsoft.com/office/drawing/2014/main" id="{A93995FE-2E6F-4FF0-A37C-9FE321D109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0153" y="2674751"/>
              <a:ext cx="2291030" cy="812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" name="図 88"/>
            <p:cNvPicPr/>
            <p:nvPr/>
          </p:nvPicPr>
          <p:blipFill>
            <a:blip r:embed="rId11"/>
            <a:stretch>
              <a:fillRect/>
            </a:stretch>
          </p:blipFill>
          <p:spPr>
            <a:xfrm>
              <a:off x="3909530" y="2738356"/>
              <a:ext cx="778771" cy="530639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90" name="テキスト ボックス 6"/>
            <p:cNvSpPr txBox="1"/>
            <p:nvPr/>
          </p:nvSpPr>
          <p:spPr>
            <a:xfrm>
              <a:off x="2435237" y="3269447"/>
              <a:ext cx="792675" cy="20996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050" kern="100" dirty="0">
                  <a:effectLst/>
                  <a:latin typeface="游明朝" panose="02020400000000000000" pitchFamily="18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春山校舎</a:t>
              </a:r>
              <a:endParaRPr 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91" name="テキスト ボックス 7"/>
            <p:cNvSpPr txBox="1"/>
            <p:nvPr/>
          </p:nvSpPr>
          <p:spPr>
            <a:xfrm>
              <a:off x="3787770" y="3270918"/>
              <a:ext cx="868773" cy="222574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000" kern="100" dirty="0">
                  <a:effectLst/>
                  <a:latin typeface="游明朝" panose="02020400000000000000" pitchFamily="18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石崎校舎</a:t>
              </a:r>
              <a:endParaRPr 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pic>
          <p:nvPicPr>
            <p:cNvPr id="106" name="図 105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21"/>
            <a:stretch>
              <a:fillRect/>
            </a:stretch>
          </p:blipFill>
          <p:spPr bwMode="auto">
            <a:xfrm>
              <a:off x="3270430" y="2846054"/>
              <a:ext cx="592537" cy="44658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ED4C017B-D35E-4347-B701-57A1234D86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4339" y="2736907"/>
              <a:ext cx="737093" cy="55282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pic>
        <p:nvPicPr>
          <p:cNvPr id="87" name="図 86">
            <a:extLst>
              <a:ext uri="{FF2B5EF4-FFF2-40B4-BE49-F238E27FC236}">
                <a16:creationId xmlns:a16="http://schemas.microsoft.com/office/drawing/2014/main" id="{6FD1CE21-FCBB-4EE1-AD4D-88F63EE70A38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51" t="12235" r="32638" b="23684"/>
          <a:stretch/>
        </p:blipFill>
        <p:spPr bwMode="auto">
          <a:xfrm>
            <a:off x="3737345" y="1832565"/>
            <a:ext cx="521892" cy="6071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0" name="図 109">
            <a:extLst>
              <a:ext uri="{FF2B5EF4-FFF2-40B4-BE49-F238E27FC236}">
                <a16:creationId xmlns:a16="http://schemas.microsoft.com/office/drawing/2014/main" id="{808DC23C-297B-47AA-AC6A-8569B8BD8DA1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334" y="3967547"/>
            <a:ext cx="574431" cy="5637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E9C1F4A6-BADE-4CA3-BE69-5B2E39AA0D8B}"/>
              </a:ext>
            </a:extLst>
          </p:cNvPr>
          <p:cNvSpPr/>
          <p:nvPr/>
        </p:nvSpPr>
        <p:spPr>
          <a:xfrm>
            <a:off x="998578" y="3948153"/>
            <a:ext cx="1657503" cy="572229"/>
          </a:xfrm>
          <a:prstGeom prst="round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センター員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金子　亜紀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（中学部）</a:t>
            </a:r>
          </a:p>
        </p:txBody>
      </p:sp>
      <p:pic>
        <p:nvPicPr>
          <p:cNvPr id="112" name="図 111">
            <a:extLst>
              <a:ext uri="{FF2B5EF4-FFF2-40B4-BE49-F238E27FC236}">
                <a16:creationId xmlns:a16="http://schemas.microsoft.com/office/drawing/2014/main" id="{AB749254-8AD5-4FBB-B707-E714432DE36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20" y="3928721"/>
            <a:ext cx="637283" cy="6161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3" name="図 112">
            <a:extLst>
              <a:ext uri="{FF2B5EF4-FFF2-40B4-BE49-F238E27FC236}">
                <a16:creationId xmlns:a16="http://schemas.microsoft.com/office/drawing/2014/main" id="{131D60A8-D444-4A6D-B272-DDA8959AC0E4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71" t="2868" r="30622" b="35352"/>
          <a:stretch/>
        </p:blipFill>
        <p:spPr bwMode="auto">
          <a:xfrm>
            <a:off x="5743105" y="2558365"/>
            <a:ext cx="549828" cy="6439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4" name="図 113">
            <a:extLst>
              <a:ext uri="{FF2B5EF4-FFF2-40B4-BE49-F238E27FC236}">
                <a16:creationId xmlns:a16="http://schemas.microsoft.com/office/drawing/2014/main" id="{45575376-4D21-4E9B-A4B4-845E141729BC}"/>
              </a:ext>
            </a:extLst>
          </p:cNvPr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9" t="11622" r="26563" b="25025"/>
          <a:stretch/>
        </p:blipFill>
        <p:spPr bwMode="auto">
          <a:xfrm>
            <a:off x="6148236" y="3228808"/>
            <a:ext cx="560276" cy="6432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7" name="四角形: 角を丸くする 116">
            <a:extLst>
              <a:ext uri="{FF2B5EF4-FFF2-40B4-BE49-F238E27FC236}">
                <a16:creationId xmlns:a16="http://schemas.microsoft.com/office/drawing/2014/main" id="{A53B8295-A0DD-49F4-81CF-FC3F4737B89A}"/>
              </a:ext>
            </a:extLst>
          </p:cNvPr>
          <p:cNvSpPr/>
          <p:nvPr/>
        </p:nvSpPr>
        <p:spPr>
          <a:xfrm>
            <a:off x="144302" y="2582209"/>
            <a:ext cx="1657503" cy="534421"/>
          </a:xfrm>
          <a:prstGeom prst="round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センター員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郷家　美奈子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（小学部主事）</a:t>
            </a:r>
          </a:p>
        </p:txBody>
      </p:sp>
      <p:pic>
        <p:nvPicPr>
          <p:cNvPr id="99" name="図 98">
            <a:extLst>
              <a:ext uri="{FF2B5EF4-FFF2-40B4-BE49-F238E27FC236}">
                <a16:creationId xmlns:a16="http://schemas.microsoft.com/office/drawing/2014/main" id="{B1BF13CA-BF9D-40AF-9C6C-C798478652FE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00" y="2568363"/>
            <a:ext cx="603794" cy="5746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8" name="四角形: 角を丸くする 117">
            <a:extLst>
              <a:ext uri="{FF2B5EF4-FFF2-40B4-BE49-F238E27FC236}">
                <a16:creationId xmlns:a16="http://schemas.microsoft.com/office/drawing/2014/main" id="{E73C8DE8-1084-44FC-8F7F-692A0F29D5FF}"/>
              </a:ext>
            </a:extLst>
          </p:cNvPr>
          <p:cNvSpPr/>
          <p:nvPr/>
        </p:nvSpPr>
        <p:spPr>
          <a:xfrm>
            <a:off x="394652" y="3218750"/>
            <a:ext cx="1657503" cy="572229"/>
          </a:xfrm>
          <a:prstGeom prst="round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センター員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秋元　弘美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（小学部副主事）</a:t>
            </a:r>
          </a:p>
        </p:txBody>
      </p:sp>
      <p:pic>
        <p:nvPicPr>
          <p:cNvPr id="104" name="図 103">
            <a:extLst>
              <a:ext uri="{FF2B5EF4-FFF2-40B4-BE49-F238E27FC236}">
                <a16:creationId xmlns:a16="http://schemas.microsoft.com/office/drawing/2014/main" id="{798E51FC-69AF-4F16-937E-C3CE78097963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494" y="3197176"/>
            <a:ext cx="644029" cy="5938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0" name="四角形: 角を丸くする 119">
            <a:extLst>
              <a:ext uri="{FF2B5EF4-FFF2-40B4-BE49-F238E27FC236}">
                <a16:creationId xmlns:a16="http://schemas.microsoft.com/office/drawing/2014/main" id="{599746F8-9873-42A4-8752-D3A1817876B4}"/>
              </a:ext>
            </a:extLst>
          </p:cNvPr>
          <p:cNvSpPr/>
          <p:nvPr/>
        </p:nvSpPr>
        <p:spPr>
          <a:xfrm>
            <a:off x="2647347" y="3354801"/>
            <a:ext cx="1839229" cy="559869"/>
          </a:xfrm>
          <a:prstGeom prst="round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センター員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鈴木　真由美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（中学部主事）</a:t>
            </a:r>
          </a:p>
        </p:txBody>
      </p:sp>
      <p:pic>
        <p:nvPicPr>
          <p:cNvPr id="108" name="図 107">
            <a:extLst>
              <a:ext uri="{FF2B5EF4-FFF2-40B4-BE49-F238E27FC236}">
                <a16:creationId xmlns:a16="http://schemas.microsoft.com/office/drawing/2014/main" id="{19D366FC-5A15-4E02-A778-DCDD856B3DE9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796" y="3362152"/>
            <a:ext cx="612359" cy="5938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895507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5221</TotalTime>
  <Words>604</Words>
  <Application>Microsoft Office PowerPoint</Application>
  <PresentationFormat>画面に合わせる (4:3)</PresentationFormat>
  <Paragraphs>72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游ゴシック</vt:lpstr>
      <vt:lpstr>游明朝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kaoru</dc:creator>
  <cp:lastModifiedBy>yokoyama.fumiko</cp:lastModifiedBy>
  <cp:revision>534</cp:revision>
  <cp:lastPrinted>2022-04-25T07:17:42Z</cp:lastPrinted>
  <dcterms:created xsi:type="dcterms:W3CDTF">2018-11-05T04:24:29Z</dcterms:created>
  <dcterms:modified xsi:type="dcterms:W3CDTF">2023-04-17T23:17:47Z</dcterms:modified>
</cp:coreProperties>
</file>