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79" r:id="rId2"/>
    <p:sldId id="280"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koyama.fumiko" initials="y" lastIdx="1" clrIdx="0">
    <p:extLst>
      <p:ext uri="{19B8F6BF-5375-455C-9EA6-DF929625EA0E}">
        <p15:presenceInfo xmlns:p15="http://schemas.microsoft.com/office/powerpoint/2012/main" userId="S-1-5-21-4017837539-4240034489-2513091417-65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6699"/>
    <a:srgbClr val="5EF061"/>
    <a:srgbClr val="25EB2A"/>
    <a:srgbClr val="CCFFFF"/>
    <a:srgbClr val="00FF00"/>
    <a:srgbClr val="C7D8C2"/>
    <a:srgbClr val="B2C9AB"/>
    <a:srgbClr val="719C64"/>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8" autoAdjust="0"/>
    <p:restoredTop sz="94333" autoAdjust="0"/>
  </p:normalViewPr>
  <p:slideViewPr>
    <p:cSldViewPr snapToGrid="0">
      <p:cViewPr>
        <p:scale>
          <a:sx n="100" d="100"/>
          <a:sy n="100" d="100"/>
        </p:scale>
        <p:origin x="1242"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6247" cy="498328"/>
          </a:xfrm>
          <a:prstGeom prst="rect">
            <a:avLst/>
          </a:prstGeom>
        </p:spPr>
        <p:txBody>
          <a:bodyPr vert="horz" lIns="92092" tIns="46048" rIns="92092" bIns="4604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7" y="0"/>
            <a:ext cx="2946246" cy="498328"/>
          </a:xfrm>
          <a:prstGeom prst="rect">
            <a:avLst/>
          </a:prstGeom>
        </p:spPr>
        <p:txBody>
          <a:bodyPr vert="horz" lIns="92092" tIns="46048" rIns="92092" bIns="46048" rtlCol="0"/>
          <a:lstStyle>
            <a:lvl1pPr algn="r">
              <a:defRPr sz="1200"/>
            </a:lvl1pPr>
          </a:lstStyle>
          <a:p>
            <a:fld id="{DFB878BA-1CDB-44D9-8237-F17CDAF1413E}" type="datetimeFigureOut">
              <a:rPr kumimoji="1" lang="ja-JP" altLang="en-US" smtClean="0"/>
              <a:t>2023/8/24</a:t>
            </a:fld>
            <a:endParaRPr kumimoji="1" lang="ja-JP" altLang="en-US"/>
          </a:p>
        </p:txBody>
      </p:sp>
      <p:sp>
        <p:nvSpPr>
          <p:cNvPr id="4" name="スライド イメージ プレースホルダー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2092" tIns="46048" rIns="92092" bIns="46048" rtlCol="0" anchor="ctr"/>
          <a:lstStyle/>
          <a:p>
            <a:endParaRPr lang="ja-JP" altLang="en-US"/>
          </a:p>
        </p:txBody>
      </p:sp>
      <p:sp>
        <p:nvSpPr>
          <p:cNvPr id="5" name="ノート プレースホルダー 4"/>
          <p:cNvSpPr>
            <a:spLocks noGrp="1"/>
          </p:cNvSpPr>
          <p:nvPr>
            <p:ph type="body" sz="quarter" idx="3"/>
          </p:nvPr>
        </p:nvSpPr>
        <p:spPr>
          <a:xfrm>
            <a:off x="679289" y="4777246"/>
            <a:ext cx="5439101" cy="3908363"/>
          </a:xfrm>
          <a:prstGeom prst="rect">
            <a:avLst/>
          </a:prstGeom>
        </p:spPr>
        <p:txBody>
          <a:bodyPr vert="horz" lIns="92092" tIns="46048" rIns="92092" bIns="460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310"/>
            <a:ext cx="2946247" cy="498328"/>
          </a:xfrm>
          <a:prstGeom prst="rect">
            <a:avLst/>
          </a:prstGeom>
        </p:spPr>
        <p:txBody>
          <a:bodyPr vert="horz" lIns="92092" tIns="46048" rIns="92092" bIns="460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7" y="9428310"/>
            <a:ext cx="2946246" cy="498328"/>
          </a:xfrm>
          <a:prstGeom prst="rect">
            <a:avLst/>
          </a:prstGeom>
        </p:spPr>
        <p:txBody>
          <a:bodyPr vert="horz" lIns="92092" tIns="46048" rIns="92092" bIns="46048" rtlCol="0" anchor="b"/>
          <a:lstStyle>
            <a:lvl1pPr algn="r">
              <a:defRPr sz="1200"/>
            </a:lvl1pPr>
          </a:lstStyle>
          <a:p>
            <a:fld id="{48225A18-D891-4522-80FB-CB489A8B6F61}" type="slidenum">
              <a:rPr kumimoji="1" lang="ja-JP" altLang="en-US" smtClean="0"/>
              <a:t>‹#›</a:t>
            </a:fld>
            <a:endParaRPr kumimoji="1" lang="ja-JP" altLang="en-US"/>
          </a:p>
        </p:txBody>
      </p:sp>
    </p:spTree>
    <p:extLst>
      <p:ext uri="{BB962C8B-B14F-4D97-AF65-F5344CB8AC3E}">
        <p14:creationId xmlns:p14="http://schemas.microsoft.com/office/powerpoint/2010/main" val="3764777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ja-JP" altLang="en-US"/>
              <a:t>どういうことなのか、</a:t>
            </a:r>
            <a:r>
              <a:rPr lang="en-US" altLang="ja-JP"/>
              <a:t>【</a:t>
            </a:r>
            <a:r>
              <a:rPr lang="ja-JP" altLang="en-US"/>
              <a:t>イメージ図</a:t>
            </a:r>
            <a:r>
              <a:rPr lang="en-US" altLang="ja-JP"/>
              <a:t>】</a:t>
            </a:r>
            <a:r>
              <a:rPr lang="ja-JP" altLang="en-US"/>
              <a:t>で表してみましたので、スライドを御覧ください。</a:t>
            </a:r>
            <a:endParaRPr lang="en-US" altLang="ja-JP"/>
          </a:p>
          <a:p>
            <a:pPr defTabSz="912813"/>
            <a:r>
              <a:rPr lang="ja-JP" altLang="en-US"/>
              <a:t>各教科等において育まれる資質・能力に共通する要素である、「知識及び技能」、「思考力、判断力、表現力等」、「学びに向かう力、人間性等」、 </a:t>
            </a:r>
            <a:r>
              <a:rPr lang="ja-JP" altLang="en-US" b="1"/>
              <a:t>（ポインター：対応させながら一つずつ指す）</a:t>
            </a:r>
            <a:endParaRPr lang="en-US" altLang="ja-JP" b="1"/>
          </a:p>
          <a:p>
            <a:pPr defTabSz="912813"/>
            <a:r>
              <a:rPr lang="ja-JP" altLang="ja-JP"/>
              <a:t>自立活動の指導</a:t>
            </a:r>
            <a:r>
              <a:rPr lang="ja-JP" altLang="en-US"/>
              <a:t>は、これらの</a:t>
            </a:r>
            <a:r>
              <a:rPr lang="ja-JP" altLang="ja-JP"/>
              <a:t>各教科等において育まれる資質･能力を支える役割を担ってい</a:t>
            </a:r>
            <a:r>
              <a:rPr lang="ja-JP" altLang="en-US"/>
              <a:t>ます。</a:t>
            </a:r>
            <a:endParaRPr lang="en-US" altLang="ja-JP"/>
          </a:p>
          <a:p>
            <a:pPr defTabSz="912813"/>
            <a:endParaRPr lang="ja-JP" altLang="en-US"/>
          </a:p>
        </p:txBody>
      </p:sp>
      <p:sp>
        <p:nvSpPr>
          <p:cNvPr id="4" name="日付プレースホルダー 3"/>
          <p:cNvSpPr>
            <a:spLocks noGrp="1"/>
          </p:cNvSpPr>
          <p:nvPr>
            <p:ph type="dt" sz="quarter" idx="1"/>
          </p:nvPr>
        </p:nvSpPr>
        <p:spPr/>
        <p:txBody>
          <a:bodyPr/>
          <a:lstStyle/>
          <a:p>
            <a:pPr>
              <a:defRPr/>
            </a:pPr>
            <a:endParaRPr lang="ja-JP" altLang="en-US"/>
          </a:p>
        </p:txBody>
      </p:sp>
      <p:sp>
        <p:nvSpPr>
          <p:cNvPr id="24581" name="スライド番号プレースホルダー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38D32E6-A1E6-45B9-A2DB-4BB278824313}" type="slidenum">
              <a:rPr lang="ja-JP" altLang="en-US" smtClean="0">
                <a:latin typeface="Calibri" panose="020F0502020204030204" pitchFamily="34" charset="0"/>
                <a:ea typeface="メイリオ" panose="020B0604030504040204" pitchFamily="50" charset="-128"/>
              </a:rPr>
              <a:pPr/>
              <a:t>1</a:t>
            </a:fld>
            <a:endParaRPr lang="ja-JP" altLang="en-US">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273424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34338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336211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333005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363034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313258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41930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17702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257385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44044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98327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AFEA79-8456-4186-BB0B-71B6E24BD23D}" type="datetimeFigureOut">
              <a:rPr kumimoji="1" lang="ja-JP" altLang="en-US" smtClean="0"/>
              <a:t>2023/8/24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1481576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BAFEA79-8456-4186-BB0B-71B6E24BD23D}" type="datetimeFigureOut">
              <a:rPr kumimoji="1" lang="ja-JP" altLang="en-US" smtClean="0"/>
              <a:t>2023/8/24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D015579-C754-441A-84B9-50243EA60835}" type="slidenum">
              <a:rPr kumimoji="1" lang="ja-JP" altLang="en-US" smtClean="0"/>
              <a:t>‹#›</a:t>
            </a:fld>
            <a:endParaRPr kumimoji="1" lang="ja-JP" altLang="en-US"/>
          </a:p>
        </p:txBody>
      </p:sp>
    </p:spTree>
    <p:extLst>
      <p:ext uri="{BB962C8B-B14F-4D97-AF65-F5344CB8AC3E}">
        <p14:creationId xmlns:p14="http://schemas.microsoft.com/office/powerpoint/2010/main" val="5776745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wmf"/><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33269" y="4241629"/>
            <a:ext cx="6949785" cy="4928442"/>
          </a:xfrm>
          <a:prstGeom prst="roundRect">
            <a:avLst>
              <a:gd name="adj" fmla="val 2512"/>
            </a:avLst>
          </a:prstGeom>
          <a:solidFill>
            <a:srgbClr val="99FF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13" name="正方形/長方形 12"/>
          <p:cNvSpPr/>
          <p:nvPr/>
        </p:nvSpPr>
        <p:spPr>
          <a:xfrm>
            <a:off x="0" y="0"/>
            <a:ext cx="6858000" cy="90533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14" name="テキスト ボックス 1"/>
          <p:cNvSpPr txBox="1"/>
          <p:nvPr/>
        </p:nvSpPr>
        <p:spPr>
          <a:xfrm>
            <a:off x="1143369" y="38002"/>
            <a:ext cx="4449470" cy="941283"/>
          </a:xfrm>
          <a:prstGeom prst="rect">
            <a:avLst/>
          </a:prstGeom>
          <a:noFill/>
          <a:ln>
            <a:noFill/>
          </a:ln>
        </p:spPr>
        <p:txBody>
          <a:bodyPr rot="0" spcFirstLastPara="0" vert="horz" wrap="square" lIns="74295" tIns="8890" rIns="74295" bIns="8890" numCol="1" spcCol="0" rtlCol="0" fromWordArt="0" anchor="t" anchorCtr="0" forceAA="0" compatLnSpc="1">
            <a:prstTxWarp prst="textNoShape">
              <a:avLst/>
            </a:prstTxWarp>
            <a:spAutoFit/>
          </a:bodyPr>
          <a:lstStyle/>
          <a:p>
            <a:pPr>
              <a:spcAft>
                <a:spcPts val="0"/>
              </a:spcAft>
            </a:pPr>
            <a:r>
              <a:rPr lang="ja-JP" altLang="en-US" sz="2000" kern="100" dirty="0">
                <a:ln>
                  <a:noFill/>
                </a:ln>
                <a:solidFill>
                  <a:srgbClr val="000000"/>
                </a:solidFill>
                <a:effectLst>
                  <a:outerShdw blurRad="38100" dist="19050" dir="2700000" algn="tl">
                    <a:schemeClr val="dk1">
                      <a:alpha val="40000"/>
                    </a:schemeClr>
                  </a:outerShdw>
                </a:effectLst>
                <a:latin typeface="Century" panose="02040604050505020304" pitchFamily="18" charset="0"/>
                <a:ea typeface="UD デジタル 教科書体 NP-B" panose="02020700000000000000" pitchFamily="18" charset="-128"/>
                <a:cs typeface="Times New Roman" panose="02020603050405020304" pitchFamily="18" charset="0"/>
              </a:rPr>
              <a:t>地域支援センターだより</a:t>
            </a:r>
            <a:endParaRPr lang="en-US" altLang="ja-JP" sz="2000" kern="100" dirty="0">
              <a:ln>
                <a:noFill/>
              </a:ln>
              <a:solidFill>
                <a:srgbClr val="000000"/>
              </a:solidFill>
              <a:effectLst>
                <a:outerShdw blurRad="38100" dist="19050" dir="2700000" algn="tl">
                  <a:schemeClr val="dk1">
                    <a:alpha val="40000"/>
                  </a:schemeClr>
                </a:outerShdw>
              </a:effectLst>
              <a:latin typeface="Century" panose="02040604050505020304" pitchFamily="18" charset="0"/>
              <a:ea typeface="UD デジタル 教科書体 NP-B" panose="02020700000000000000" pitchFamily="18" charset="-128"/>
              <a:cs typeface="Times New Roman" panose="02020603050405020304" pitchFamily="18" charset="0"/>
            </a:endParaRPr>
          </a:p>
          <a:p>
            <a:pPr algn="ctr">
              <a:spcAft>
                <a:spcPts val="0"/>
              </a:spcAft>
            </a:pPr>
            <a:r>
              <a:rPr lang="ja-JP" altLang="en-US" sz="4000" kern="100" dirty="0">
                <a:ln>
                  <a:noFill/>
                </a:ln>
                <a:solidFill>
                  <a:srgbClr val="000000"/>
                </a:solidFill>
                <a:effectLst>
                  <a:outerShdw blurRad="38100" dist="19050" dir="2700000" algn="tl">
                    <a:schemeClr val="dk1">
                      <a:alpha val="40000"/>
                    </a:schemeClr>
                  </a:outerShdw>
                </a:effectLst>
                <a:latin typeface="Century" panose="02040604050505020304" pitchFamily="18" charset="0"/>
                <a:ea typeface="UD デジタル 教科書体 NP-B" panose="02020700000000000000" pitchFamily="18" charset="-128"/>
                <a:cs typeface="Times New Roman" panose="02020603050405020304" pitchFamily="18" charset="0"/>
              </a:rPr>
              <a:t>　</a:t>
            </a:r>
            <a:r>
              <a:rPr lang="ja-JP" sz="4000" kern="100" dirty="0">
                <a:ln>
                  <a:noFill/>
                </a:ln>
                <a:solidFill>
                  <a:srgbClr val="000000"/>
                </a:solidFill>
                <a:effectLst>
                  <a:outerShdw blurRad="38100" dist="19050" dir="2700000" algn="tl">
                    <a:schemeClr val="dk1">
                      <a:alpha val="40000"/>
                    </a:schemeClr>
                  </a:outerShdw>
                </a:effectLst>
                <a:latin typeface="Century" panose="02040604050505020304" pitchFamily="18" charset="0"/>
                <a:ea typeface="UD デジタル 教科書体 NP-B" panose="02020700000000000000" pitchFamily="18" charset="-128"/>
                <a:cs typeface="Times New Roman" panose="02020603050405020304" pitchFamily="18" charset="0"/>
              </a:rPr>
              <a:t>「ゆめここ」</a:t>
            </a:r>
            <a:endParaRPr lang="ja-JP" sz="4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テキスト ボックス 2"/>
          <p:cNvSpPr txBox="1"/>
          <p:nvPr/>
        </p:nvSpPr>
        <p:spPr>
          <a:xfrm>
            <a:off x="5079200" y="143403"/>
            <a:ext cx="1766892" cy="66311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福島県立たむら支援学校</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No</a:t>
            </a:r>
            <a:r>
              <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２</a:t>
            </a:r>
            <a:endParaRPr lang="en-US" alt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spcAft>
                <a:spcPts val="0"/>
              </a:spcAft>
            </a:pPr>
            <a:r>
              <a:rPr lang="ja-JP" altLang="en-US"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令</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和</a:t>
            </a:r>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５</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年</a:t>
            </a:r>
            <a:r>
              <a:rPr lang="ja-JP" altLang="en-US"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９</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月</a:t>
            </a:r>
            <a:r>
              <a:rPr lang="ja-JP" altLang="en-US" sz="1100" kern="100" dirty="0">
                <a:latin typeface="Century" panose="02040604050505020304" pitchFamily="18" charset="0"/>
                <a:ea typeface="HG丸ｺﾞｼｯｸM-PRO" panose="020F0600000000000000" pitchFamily="50" charset="-128"/>
                <a:cs typeface="Times New Roman" panose="02020603050405020304" pitchFamily="18" charset="0"/>
              </a:rPr>
              <a:t>１</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日</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85" name="図 84"/>
          <p:cNvPicPr/>
          <p:nvPr/>
        </p:nvPicPr>
        <p:blipFill>
          <a:blip r:embed="rId3" cstate="print">
            <a:extLst>
              <a:ext uri="{28A0092B-C50C-407E-A947-70E740481C1C}">
                <a14:useLocalDpi xmlns:a14="http://schemas.microsoft.com/office/drawing/2010/main" val="0"/>
              </a:ext>
            </a:extLst>
          </a:blip>
          <a:srcRect r="-21"/>
          <a:stretch>
            <a:fillRect/>
          </a:stretch>
        </p:blipFill>
        <p:spPr bwMode="auto">
          <a:xfrm>
            <a:off x="92503" y="40920"/>
            <a:ext cx="884436" cy="805416"/>
          </a:xfrm>
          <a:prstGeom prst="rect">
            <a:avLst/>
          </a:prstGeom>
          <a:noFill/>
          <a:ln>
            <a:noFill/>
          </a:ln>
        </p:spPr>
      </p:pic>
      <p:sp>
        <p:nvSpPr>
          <p:cNvPr id="80" name="角丸四角形 79"/>
          <p:cNvSpPr/>
          <p:nvPr/>
        </p:nvSpPr>
        <p:spPr>
          <a:xfrm>
            <a:off x="2176162" y="4121281"/>
            <a:ext cx="2383881" cy="259978"/>
          </a:xfrm>
          <a:prstGeom prst="roundRect">
            <a:avLst>
              <a:gd name="adj" fmla="val 9337"/>
            </a:avLst>
          </a:prstGeom>
          <a:solidFill>
            <a:srgbClr val="00B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b="1" dirty="0"/>
              <a:t>地　域　支　援</a:t>
            </a:r>
            <a:endParaRPr lang="ja-JP" altLang="en-US" sz="1400" b="1" dirty="0">
              <a:latin typeface="+mn-ea"/>
            </a:endParaRPr>
          </a:p>
        </p:txBody>
      </p:sp>
      <p:sp>
        <p:nvSpPr>
          <p:cNvPr id="83" name="テキスト ボックス 2">
            <a:extLst>
              <a:ext uri="{FF2B5EF4-FFF2-40B4-BE49-F238E27FC236}">
                <a16:creationId xmlns:a16="http://schemas.microsoft.com/office/drawing/2014/main" id="{F9BD6356-10E7-4CA2-A02A-F75D7FDF7D16}"/>
              </a:ext>
            </a:extLst>
          </p:cNvPr>
          <p:cNvSpPr txBox="1">
            <a:spLocks noChangeArrowheads="1"/>
          </p:cNvSpPr>
          <p:nvPr/>
        </p:nvSpPr>
        <p:spPr bwMode="auto">
          <a:xfrm>
            <a:off x="42231" y="942032"/>
            <a:ext cx="6810383" cy="605379"/>
          </a:xfrm>
          <a:prstGeom prst="rect">
            <a:avLst/>
          </a:prstGeom>
          <a:noFill/>
          <a:ln w="9525">
            <a:noFill/>
            <a:miter lim="800000"/>
            <a:headEnd/>
            <a:tailEnd/>
          </a:ln>
        </p:spPr>
        <p:txBody>
          <a:bodyPr rot="0" vert="horz" wrap="square" lIns="91440" tIns="45720" rIns="91440" bIns="45720" anchor="t" anchorCtr="0">
            <a:noAutofit/>
          </a:bodyPr>
          <a:lstStyle/>
          <a:p>
            <a:pPr algn="just">
              <a:lnSpc>
                <a:spcPts val="1400"/>
              </a:lnSpc>
              <a:spcAft>
                <a:spcPts val="0"/>
              </a:spcAft>
            </a:pP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残暑の厳しさが続いていますが、本校では２学期が始まって１週間が過ぎました</a:t>
            </a: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。今回は、</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月から８月までの地域支援センター「ゆめここ」の活動状況、「相談支援事業所の役割」等</a:t>
            </a:r>
            <a:r>
              <a:rPr lang="ja-JP" altLang="ja-JP" sz="1100" dirty="0">
                <a:latin typeface="メイリオ" panose="020B0604030504040204" pitchFamily="50" charset="-128"/>
                <a:ea typeface="メイリオ" panose="020B0604030504040204" pitchFamily="50" charset="-128"/>
              </a:rPr>
              <a:t>について紹介します。</a:t>
            </a:r>
          </a:p>
          <a:p>
            <a:r>
              <a:rPr lang="ja-JP" altLang="en-US" sz="1100" dirty="0">
                <a:latin typeface="メイリオ" panose="020B0604030504040204" pitchFamily="50" charset="-128"/>
                <a:ea typeface="メイリオ" panose="020B0604030504040204" pitchFamily="50" charset="-128"/>
              </a:rPr>
              <a:t>今後も</a:t>
            </a:r>
            <a:r>
              <a:rPr lang="ja-JP" altLang="ja-JP" sz="1100" dirty="0">
                <a:latin typeface="メイリオ" panose="020B0604030504040204" pitchFamily="50" charset="-128"/>
                <a:ea typeface="メイリオ" panose="020B0604030504040204" pitchFamily="50" charset="-128"/>
              </a:rPr>
              <a:t>地域支援センター「ゆめここ」へのご理解・ご協力</a:t>
            </a:r>
            <a:r>
              <a:rPr lang="ja-JP" altLang="en-US" sz="1100" dirty="0">
                <a:latin typeface="メイリオ" panose="020B0604030504040204" pitchFamily="50" charset="-128"/>
                <a:ea typeface="メイリオ" panose="020B0604030504040204" pitchFamily="50" charset="-128"/>
              </a:rPr>
              <a:t>を</a:t>
            </a:r>
            <a:r>
              <a:rPr lang="ja-JP" altLang="ja-JP" sz="1100" dirty="0">
                <a:latin typeface="メイリオ" panose="020B0604030504040204" pitchFamily="50" charset="-128"/>
                <a:ea typeface="メイリオ" panose="020B0604030504040204" pitchFamily="50" charset="-128"/>
              </a:rPr>
              <a:t>よろしくお願いいたします。</a:t>
            </a: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角丸四角形 81">
            <a:extLst>
              <a:ext uri="{FF2B5EF4-FFF2-40B4-BE49-F238E27FC236}">
                <a16:creationId xmlns:a16="http://schemas.microsoft.com/office/drawing/2014/main" id="{AE860462-2EBF-4C61-B720-2FB264B4BB72}"/>
              </a:ext>
            </a:extLst>
          </p:cNvPr>
          <p:cNvSpPr/>
          <p:nvPr/>
        </p:nvSpPr>
        <p:spPr>
          <a:xfrm>
            <a:off x="-6505" y="2012196"/>
            <a:ext cx="6857999" cy="2073035"/>
          </a:xfrm>
          <a:prstGeom prst="roundRect">
            <a:avLst>
              <a:gd name="adj" fmla="val 2512"/>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04" name="グループ化 103">
            <a:extLst>
              <a:ext uri="{FF2B5EF4-FFF2-40B4-BE49-F238E27FC236}">
                <a16:creationId xmlns:a16="http://schemas.microsoft.com/office/drawing/2014/main" id="{05F81897-A53D-429E-80A0-442FF7F110D6}"/>
              </a:ext>
            </a:extLst>
          </p:cNvPr>
          <p:cNvGrpSpPr/>
          <p:nvPr/>
        </p:nvGrpSpPr>
        <p:grpSpPr>
          <a:xfrm>
            <a:off x="81710" y="2210750"/>
            <a:ext cx="2888392" cy="1606178"/>
            <a:chOff x="-288763" y="2722341"/>
            <a:chExt cx="3138141" cy="839643"/>
          </a:xfrm>
        </p:grpSpPr>
        <p:sp>
          <p:nvSpPr>
            <p:cNvPr id="108" name="角丸四角形 44">
              <a:extLst>
                <a:ext uri="{FF2B5EF4-FFF2-40B4-BE49-F238E27FC236}">
                  <a16:creationId xmlns:a16="http://schemas.microsoft.com/office/drawing/2014/main" id="{7F1979BF-C9EF-43E6-987D-F284D3215317}"/>
                </a:ext>
              </a:extLst>
            </p:cNvPr>
            <p:cNvSpPr/>
            <p:nvPr/>
          </p:nvSpPr>
          <p:spPr>
            <a:xfrm>
              <a:off x="-288763" y="2920210"/>
              <a:ext cx="3138141" cy="641774"/>
            </a:xfrm>
            <a:prstGeom prst="roundRect">
              <a:avLst>
                <a:gd name="adj" fmla="val 1887"/>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100" dirty="0">
                  <a:solidFill>
                    <a:schemeClr val="tx1"/>
                  </a:solidFill>
                  <a:latin typeface="メイリオ" panose="020B0604030504040204" pitchFamily="50" charset="-128"/>
                  <a:ea typeface="メイリオ" panose="020B0604030504040204" pitchFamily="50" charset="-128"/>
                </a:rPr>
                <a:t>　８月までに４件の支援会議を実施しました。児童生徒が利用している福祉事業所や相談支援事業所の方々と連携し、情報の共有や、学校、福祉などそれぞれができることを確認し、今後の支援策につなげられるようにしました。</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10" name="角丸四角形 55">
              <a:extLst>
                <a:ext uri="{FF2B5EF4-FFF2-40B4-BE49-F238E27FC236}">
                  <a16:creationId xmlns:a16="http://schemas.microsoft.com/office/drawing/2014/main" id="{538820A1-3A3C-489D-ABCB-7B151E60122A}"/>
                </a:ext>
              </a:extLst>
            </p:cNvPr>
            <p:cNvSpPr/>
            <p:nvPr/>
          </p:nvSpPr>
          <p:spPr>
            <a:xfrm>
              <a:off x="115655" y="2722341"/>
              <a:ext cx="2204499" cy="171800"/>
            </a:xfrm>
            <a:prstGeom prst="roundRect">
              <a:avLst/>
            </a:prstGeom>
            <a:solidFill>
              <a:schemeClr val="accent4">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kumimoji="1" lang="ja-JP" altLang="en-US" sz="1200" b="1" dirty="0">
                  <a:solidFill>
                    <a:schemeClr val="tx1"/>
                  </a:solidFill>
                  <a:latin typeface="メイリオ" panose="020B0604030504040204" pitchFamily="50" charset="-128"/>
                  <a:ea typeface="メイリオ" panose="020B0604030504040204" pitchFamily="50" charset="-128"/>
                </a:rPr>
                <a:t>支援会議等の実施</a:t>
              </a:r>
            </a:p>
          </p:txBody>
        </p:sp>
      </p:grpSp>
      <p:sp>
        <p:nvSpPr>
          <p:cNvPr id="111" name="角丸四角形 61">
            <a:extLst>
              <a:ext uri="{FF2B5EF4-FFF2-40B4-BE49-F238E27FC236}">
                <a16:creationId xmlns:a16="http://schemas.microsoft.com/office/drawing/2014/main" id="{7756006E-692C-44EC-B52E-6CCC5C8100B7}"/>
              </a:ext>
            </a:extLst>
          </p:cNvPr>
          <p:cNvSpPr/>
          <p:nvPr/>
        </p:nvSpPr>
        <p:spPr>
          <a:xfrm>
            <a:off x="3628616" y="2220381"/>
            <a:ext cx="2286404" cy="335186"/>
          </a:xfrm>
          <a:prstGeom prst="roundRect">
            <a:avLst/>
          </a:prstGeom>
          <a:solidFill>
            <a:schemeClr val="accent4">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kumimoji="1" lang="ja-JP" altLang="en-US" sz="1200" b="1" dirty="0">
                <a:solidFill>
                  <a:schemeClr val="tx1"/>
                </a:solidFill>
                <a:latin typeface="メイリオ" panose="020B0604030504040204" pitchFamily="50" charset="-128"/>
                <a:ea typeface="メイリオ" panose="020B0604030504040204" pitchFamily="50" charset="-128"/>
              </a:rPr>
              <a:t>相談支援ファイルの活用</a:t>
            </a:r>
          </a:p>
        </p:txBody>
      </p:sp>
      <p:pic>
        <p:nvPicPr>
          <p:cNvPr id="112" name="図 111">
            <a:extLst>
              <a:ext uri="{FF2B5EF4-FFF2-40B4-BE49-F238E27FC236}">
                <a16:creationId xmlns:a16="http://schemas.microsoft.com/office/drawing/2014/main" id="{847C0874-F3CE-422B-AAC4-4FB710588EF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591" t="10342" r="3846" b="19572"/>
          <a:stretch/>
        </p:blipFill>
        <p:spPr>
          <a:xfrm>
            <a:off x="5031104" y="2939343"/>
            <a:ext cx="1802173" cy="1023395"/>
          </a:xfrm>
          <a:prstGeom prst="rect">
            <a:avLst/>
          </a:prstGeom>
        </p:spPr>
      </p:pic>
      <p:sp>
        <p:nvSpPr>
          <p:cNvPr id="113" name="テキスト ボックス 2">
            <a:extLst>
              <a:ext uri="{FF2B5EF4-FFF2-40B4-BE49-F238E27FC236}">
                <a16:creationId xmlns:a16="http://schemas.microsoft.com/office/drawing/2014/main" id="{D97484E0-9DD3-4CEE-A462-DB0B40E98493}"/>
              </a:ext>
            </a:extLst>
          </p:cNvPr>
          <p:cNvSpPr txBox="1">
            <a:spLocks noChangeArrowheads="1"/>
          </p:cNvSpPr>
          <p:nvPr/>
        </p:nvSpPr>
        <p:spPr bwMode="auto">
          <a:xfrm>
            <a:off x="3098952" y="2608736"/>
            <a:ext cx="1913936" cy="1364520"/>
          </a:xfrm>
          <a:prstGeom prst="rect">
            <a:avLst/>
          </a:prstGeom>
          <a:solidFill>
            <a:schemeClr val="accent5">
              <a:lumMod val="40000"/>
              <a:lumOff val="60000"/>
            </a:schemeClr>
          </a:solidFill>
          <a:ln w="9525">
            <a:noFill/>
            <a:miter lim="800000"/>
            <a:headEnd/>
            <a:tailEnd/>
          </a:ln>
        </p:spPr>
        <p:txBody>
          <a:bodyPr rot="0" vert="horz" wrap="square" lIns="91440" tIns="45720" rIns="91440" bIns="45720" anchor="t" anchorCtr="0">
            <a:noAutofit/>
          </a:bodyPr>
          <a:lstStyle/>
          <a:p>
            <a:pPr>
              <a:lnSpc>
                <a:spcPts val="1400"/>
              </a:lnSpc>
            </a:pP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成長の記録や支援状況などを整理し関係機関につなぐための</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相談支援ファイル</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について、学級懇談や個別懇談のときに紹介したり、展示したりして理解啓発を図りました。　</a:t>
            </a: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176162" y="1879134"/>
            <a:ext cx="2383881" cy="271757"/>
          </a:xfrm>
          <a:prstGeom prst="roundRect">
            <a:avLst>
              <a:gd name="adj" fmla="val 9337"/>
            </a:avLst>
          </a:prstGeom>
          <a:solidFill>
            <a:srgbClr val="FF993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b="1" dirty="0"/>
              <a:t>校　内　支　援</a:t>
            </a:r>
            <a:endParaRPr lang="ja-JP" altLang="en-US" sz="1400" b="1" dirty="0">
              <a:latin typeface="+mn-ea"/>
            </a:endParaRPr>
          </a:p>
        </p:txBody>
      </p:sp>
      <p:sp>
        <p:nvSpPr>
          <p:cNvPr id="115" name="角丸四角形 44">
            <a:extLst>
              <a:ext uri="{FF2B5EF4-FFF2-40B4-BE49-F238E27FC236}">
                <a16:creationId xmlns:a16="http://schemas.microsoft.com/office/drawing/2014/main" id="{2FCB1895-850C-4030-9640-6D2B23DF4035}"/>
              </a:ext>
            </a:extLst>
          </p:cNvPr>
          <p:cNvSpPr/>
          <p:nvPr/>
        </p:nvSpPr>
        <p:spPr>
          <a:xfrm>
            <a:off x="4249914" y="4431331"/>
            <a:ext cx="2608086" cy="1617147"/>
          </a:xfrm>
          <a:prstGeom prst="roundRect">
            <a:avLst>
              <a:gd name="adj" fmla="val 1887"/>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rPr>
              <a:t>　</a:t>
            </a:r>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rPr>
              <a:t>　相談支援２件、研修支援４件の依頼があり、出かける支援を実施しました。出かける支援は、地域の幼稚園や学校に出かけ、児童生徒の支援について一緒に考えていく支援です。相談支援や研修支援を通して、今後の支援についてじっくり考えることができました。</a:t>
            </a:r>
            <a:endParaRPr lang="en-US" altLang="ja-JP" sz="1100" dirty="0">
              <a:solidFill>
                <a:schemeClr val="tx1"/>
              </a:solidFill>
              <a:latin typeface="メイリオ" panose="020B0604030504040204" pitchFamily="50" charset="-128"/>
              <a:ea typeface="メイリオ" panose="020B0604030504040204" pitchFamily="50" charset="-128"/>
            </a:endParaRPr>
          </a:p>
        </p:txBody>
      </p:sp>
      <p:pic>
        <p:nvPicPr>
          <p:cNvPr id="116" name="図 115">
            <a:extLst>
              <a:ext uri="{FF2B5EF4-FFF2-40B4-BE49-F238E27FC236}">
                <a16:creationId xmlns:a16="http://schemas.microsoft.com/office/drawing/2014/main" id="{91DAED5F-202E-43E3-B389-6F25520E64F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57069" y="2218209"/>
            <a:ext cx="652376" cy="661192"/>
          </a:xfrm>
          <a:prstGeom prst="rect">
            <a:avLst/>
          </a:prstGeom>
        </p:spPr>
      </p:pic>
      <p:pic>
        <p:nvPicPr>
          <p:cNvPr id="117" name="図 116">
            <a:extLst>
              <a:ext uri="{FF2B5EF4-FFF2-40B4-BE49-F238E27FC236}">
                <a16:creationId xmlns:a16="http://schemas.microsoft.com/office/drawing/2014/main" id="{7AD445FD-2E8A-4941-9DB7-B6BCD800E29E}"/>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88660" y="3545470"/>
            <a:ext cx="788671" cy="523816"/>
          </a:xfrm>
          <a:prstGeom prst="rect">
            <a:avLst/>
          </a:prstGeom>
          <a:noFill/>
          <a:ln>
            <a:noFill/>
          </a:ln>
        </p:spPr>
      </p:pic>
      <p:grpSp>
        <p:nvGrpSpPr>
          <p:cNvPr id="118" name="グループ化 117">
            <a:extLst>
              <a:ext uri="{FF2B5EF4-FFF2-40B4-BE49-F238E27FC236}">
                <a16:creationId xmlns:a16="http://schemas.microsoft.com/office/drawing/2014/main" id="{40B3B628-5E86-4C64-A3C6-3349E9298F5D}"/>
              </a:ext>
            </a:extLst>
          </p:cNvPr>
          <p:cNvGrpSpPr/>
          <p:nvPr/>
        </p:nvGrpSpPr>
        <p:grpSpPr>
          <a:xfrm>
            <a:off x="52125" y="4450749"/>
            <a:ext cx="4089617" cy="1578312"/>
            <a:chOff x="84159" y="7587983"/>
            <a:chExt cx="4086034" cy="1269546"/>
          </a:xfrm>
        </p:grpSpPr>
        <p:sp>
          <p:nvSpPr>
            <p:cNvPr id="119" name="角丸四角形 76">
              <a:extLst>
                <a:ext uri="{FF2B5EF4-FFF2-40B4-BE49-F238E27FC236}">
                  <a16:creationId xmlns:a16="http://schemas.microsoft.com/office/drawing/2014/main" id="{669CD6AA-94EB-40F6-A1EC-6B636C74F8AE}"/>
                </a:ext>
              </a:extLst>
            </p:cNvPr>
            <p:cNvSpPr/>
            <p:nvPr/>
          </p:nvSpPr>
          <p:spPr>
            <a:xfrm>
              <a:off x="84159" y="7587983"/>
              <a:ext cx="4086034" cy="1269546"/>
            </a:xfrm>
            <a:prstGeom prst="roundRect">
              <a:avLst>
                <a:gd name="adj" fmla="val 1887"/>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0" name="テキスト ボックス 2">
              <a:extLst>
                <a:ext uri="{FF2B5EF4-FFF2-40B4-BE49-F238E27FC236}">
                  <a16:creationId xmlns:a16="http://schemas.microsoft.com/office/drawing/2014/main" id="{6FF51751-4F59-4662-8041-0749AFC1DDA5}"/>
                </a:ext>
              </a:extLst>
            </p:cNvPr>
            <p:cNvSpPr txBox="1">
              <a:spLocks noChangeArrowheads="1"/>
            </p:cNvSpPr>
            <p:nvPr/>
          </p:nvSpPr>
          <p:spPr bwMode="auto">
            <a:xfrm>
              <a:off x="84159" y="7791062"/>
              <a:ext cx="2428742" cy="957852"/>
            </a:xfrm>
            <a:prstGeom prst="rect">
              <a:avLst/>
            </a:prstGeom>
            <a:noFill/>
            <a:ln w="9525">
              <a:noFill/>
              <a:miter lim="800000"/>
              <a:headEnd/>
              <a:tailEnd/>
            </a:ln>
          </p:spPr>
          <p:txBody>
            <a:bodyPr rot="0" vert="horz" wrap="square" lIns="91440" tIns="45720" rIns="91440" bIns="45720" anchor="t" anchorCtr="0">
              <a:noAutofit/>
            </a:bodyPr>
            <a:lstStyle/>
            <a:p>
              <a:pPr>
                <a:lnSpc>
                  <a:spcPts val="1400"/>
                </a:lnSpc>
                <a:spcAft>
                  <a:spcPts val="0"/>
                </a:spcAft>
              </a:pP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月と</a:t>
              </a:r>
              <a:r>
                <a:rPr lang="en-US" altLang="ja-JP" sz="1100" kern="1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に学校見学会を実施しました。保護者、福祉事業所、行政関係者など</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、合わせて約４９</a:t>
              </a: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名の方が参加しました。学校の概要説明や校舎見学を通して、たむら支援学校の理解を深めていただく機会となりました。</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角丸四角形 78">
              <a:extLst>
                <a:ext uri="{FF2B5EF4-FFF2-40B4-BE49-F238E27FC236}">
                  <a16:creationId xmlns:a16="http://schemas.microsoft.com/office/drawing/2014/main" id="{64135FDE-2503-41BD-BE71-BD1771BF2651}"/>
                </a:ext>
              </a:extLst>
            </p:cNvPr>
            <p:cNvSpPr/>
            <p:nvPr/>
          </p:nvSpPr>
          <p:spPr>
            <a:xfrm>
              <a:off x="1350955" y="7591380"/>
              <a:ext cx="1869857" cy="204089"/>
            </a:xfrm>
            <a:prstGeom prst="roundRect">
              <a:avLst>
                <a:gd name="adj" fmla="val 11450"/>
              </a:avLst>
            </a:prstGeom>
            <a:solidFill>
              <a:srgbClr val="CCFFFF"/>
            </a:solidFill>
            <a:ln w="34925"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000"/>
                </a:lnSpc>
                <a:defRPr/>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学校見学会の実施</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26" name="角丸四角形 70">
            <a:extLst>
              <a:ext uri="{FF2B5EF4-FFF2-40B4-BE49-F238E27FC236}">
                <a16:creationId xmlns:a16="http://schemas.microsoft.com/office/drawing/2014/main" id="{F5609EB2-8D8D-4E3E-B7BD-088EF87F9EAC}"/>
              </a:ext>
            </a:extLst>
          </p:cNvPr>
          <p:cNvSpPr/>
          <p:nvPr/>
        </p:nvSpPr>
        <p:spPr>
          <a:xfrm>
            <a:off x="4411260" y="4444698"/>
            <a:ext cx="1800432" cy="252525"/>
          </a:xfrm>
          <a:prstGeom prst="roundRect">
            <a:avLst>
              <a:gd name="adj" fmla="val 11450"/>
            </a:avLst>
          </a:prstGeom>
          <a:solidFill>
            <a:srgbClr val="CCFFFF"/>
          </a:solidFill>
          <a:ln w="34925"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000"/>
              </a:lnSpc>
              <a:defRPr/>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出かける支援の実施</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7" name="グループ化 126">
            <a:extLst>
              <a:ext uri="{FF2B5EF4-FFF2-40B4-BE49-F238E27FC236}">
                <a16:creationId xmlns:a16="http://schemas.microsoft.com/office/drawing/2014/main" id="{BAFE7B2F-9918-4FF7-A32C-97B807E605C8}"/>
              </a:ext>
            </a:extLst>
          </p:cNvPr>
          <p:cNvGrpSpPr/>
          <p:nvPr/>
        </p:nvGrpSpPr>
        <p:grpSpPr>
          <a:xfrm>
            <a:off x="117118" y="6159387"/>
            <a:ext cx="6735496" cy="2943692"/>
            <a:chOff x="-1287907" y="7339061"/>
            <a:chExt cx="10433842" cy="1684364"/>
          </a:xfrm>
        </p:grpSpPr>
        <p:sp>
          <p:nvSpPr>
            <p:cNvPr id="128" name="角丸四角形 72">
              <a:extLst>
                <a:ext uri="{FF2B5EF4-FFF2-40B4-BE49-F238E27FC236}">
                  <a16:creationId xmlns:a16="http://schemas.microsoft.com/office/drawing/2014/main" id="{1F20DE7F-D104-49E3-98C5-A146E30A3241}"/>
                </a:ext>
              </a:extLst>
            </p:cNvPr>
            <p:cNvSpPr/>
            <p:nvPr/>
          </p:nvSpPr>
          <p:spPr>
            <a:xfrm>
              <a:off x="-1287907" y="7393068"/>
              <a:ext cx="10433842" cy="1630357"/>
            </a:xfrm>
            <a:prstGeom prst="roundRect">
              <a:avLst>
                <a:gd name="adj" fmla="val 1887"/>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9" name="テキスト ボックス 2">
              <a:extLst>
                <a:ext uri="{FF2B5EF4-FFF2-40B4-BE49-F238E27FC236}">
                  <a16:creationId xmlns:a16="http://schemas.microsoft.com/office/drawing/2014/main" id="{5230552F-94CD-4137-9E9B-E4D1433B7F6C}"/>
                </a:ext>
              </a:extLst>
            </p:cNvPr>
            <p:cNvSpPr txBox="1">
              <a:spLocks noChangeArrowheads="1"/>
            </p:cNvSpPr>
            <p:nvPr/>
          </p:nvSpPr>
          <p:spPr bwMode="auto">
            <a:xfrm>
              <a:off x="-1196547" y="7583341"/>
              <a:ext cx="10332379" cy="956725"/>
            </a:xfrm>
            <a:prstGeom prst="rect">
              <a:avLst/>
            </a:prstGeom>
            <a:noFill/>
            <a:ln w="9525">
              <a:noFill/>
              <a:miter lim="800000"/>
              <a:headEnd/>
              <a:tailEnd/>
            </a:ln>
          </p:spPr>
          <p:txBody>
            <a:bodyPr rot="0" vert="horz" wrap="square" lIns="91440" tIns="45720" rIns="91440" bIns="45720" anchor="t" anchorCtr="0">
              <a:noAutofit/>
            </a:bodyPr>
            <a:lstStyle/>
            <a:p>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８</a:t>
              </a:r>
              <a:r>
                <a:rPr lang="ja-JP" altLang="ja-JP" sz="1100" dirty="0">
                  <a:latin typeface="メイリオ" panose="020B0604030504040204" pitchFamily="50" charset="-128"/>
                  <a:ea typeface="メイリオ" panose="020B0604030504040204" pitchFamily="50" charset="-128"/>
                </a:rPr>
                <a:t>月</a:t>
              </a:r>
              <a:r>
                <a:rPr lang="ja-JP" altLang="en-US" sz="1100" dirty="0">
                  <a:latin typeface="メイリオ" panose="020B0604030504040204" pitchFamily="50" charset="-128"/>
                  <a:ea typeface="メイリオ" panose="020B0604030504040204" pitchFamily="50" charset="-128"/>
                </a:rPr>
                <a:t>２</a:t>
              </a:r>
              <a:r>
                <a:rPr lang="ja-JP" altLang="ja-JP" sz="1100" dirty="0">
                  <a:latin typeface="メイリオ" panose="020B0604030504040204" pitchFamily="50" charset="-128"/>
                  <a:ea typeface="メイリオ" panose="020B0604030504040204" pitchFamily="50" charset="-128"/>
                </a:rPr>
                <a:t>日（</a:t>
              </a:r>
              <a:r>
                <a:rPr lang="ja-JP" altLang="en-US" sz="1100" dirty="0">
                  <a:latin typeface="メイリオ" panose="020B0604030504040204" pitchFamily="50" charset="-128"/>
                  <a:ea typeface="メイリオ" panose="020B0604030504040204" pitchFamily="50" charset="-128"/>
                </a:rPr>
                <a:t>水</a:t>
              </a:r>
              <a:r>
                <a:rPr lang="ja-JP"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rPr>
                <a:t>令和</a:t>
              </a:r>
              <a:r>
                <a:rPr lang="ja-JP" altLang="en-US" sz="1100" dirty="0">
                  <a:latin typeface="メイリオ" panose="020B0604030504040204" pitchFamily="50" charset="-128"/>
                  <a:ea typeface="メイリオ" panose="020B0604030504040204" pitchFamily="50" charset="-128"/>
                </a:rPr>
                <a:t>５</a:t>
              </a:r>
              <a:r>
                <a:rPr lang="ja-JP" altLang="ja-JP" sz="1100" dirty="0">
                  <a:latin typeface="メイリオ" panose="020B0604030504040204" pitchFamily="50" charset="-128"/>
                  <a:ea typeface="メイリオ" panose="020B0604030504040204" pitchFamily="50" charset="-128"/>
                </a:rPr>
                <a:t>年度たむら支援学校地域支援センター特別支援教育研修会</a:t>
              </a:r>
              <a:r>
                <a:rPr lang="ja-JP" altLang="en-US" sz="1100" dirty="0">
                  <a:latin typeface="メイリオ" panose="020B0604030504040204" pitchFamily="50" charset="-128"/>
                  <a:ea typeface="メイリオ" panose="020B0604030504040204" pitchFamily="50" charset="-128"/>
                </a:rPr>
                <a:t>を本校で</a:t>
              </a:r>
              <a:r>
                <a:rPr lang="ja-JP" altLang="ja-JP" sz="1100" dirty="0">
                  <a:latin typeface="メイリオ" panose="020B0604030504040204" pitchFamily="50" charset="-128"/>
                  <a:ea typeface="メイリオ" panose="020B0604030504040204" pitchFamily="50" charset="-128"/>
                </a:rPr>
                <a:t>実施しました。</a:t>
              </a:r>
              <a:r>
                <a:rPr lang="en-US" altLang="ja-JP" sz="1100" dirty="0">
                  <a:latin typeface="メイリオ" panose="020B0604030504040204" pitchFamily="50" charset="-128"/>
                  <a:ea typeface="メイリオ" panose="020B0604030504040204" pitchFamily="50" charset="-128"/>
                </a:rPr>
                <a:t>5</a:t>
              </a:r>
              <a:r>
                <a:rPr lang="ja-JP" altLang="en-US" sz="1100" dirty="0" err="1">
                  <a:latin typeface="メイリオ" panose="020B0604030504040204" pitchFamily="50" charset="-128"/>
                  <a:ea typeface="メイリオ" panose="020B0604030504040204" pitchFamily="50" charset="-128"/>
                </a:rPr>
                <a:t>つの</a:t>
              </a:r>
              <a:r>
                <a:rPr lang="ja-JP" altLang="en-US" sz="1100" dirty="0">
                  <a:latin typeface="メイリオ" panose="020B0604030504040204" pitchFamily="50" charset="-128"/>
                  <a:ea typeface="メイリオ" panose="020B0604030504040204" pitchFamily="50" charset="-128"/>
                </a:rPr>
                <a:t>グループに分かれ、現在担任・担当している児童生徒の支援について協議を行い、様々な意見を出し合いました。また宮城学院女子大学教授の梅田真理先生を招いて、「特別な支援を必要とする子どもの理解と支援～自立活動の視点を活かして～」について、ご講演いただきました。小・中学校や高等学校、特別支援学校から多数の方が参加し、特別な支援を必要とする児童生徒の理解と自立活動の視点に基づいた支援について見識を深め、今後の支援に活かせるヒントを数多く得ることができた研修会となりました。</a:t>
              </a:r>
              <a:endParaRPr lang="ja-JP" altLang="ja-JP" sz="1100" dirty="0">
                <a:latin typeface="メイリオ" panose="020B0604030504040204" pitchFamily="50" charset="-128"/>
                <a:ea typeface="メイリオ" panose="020B0604030504040204" pitchFamily="50" charset="-128"/>
              </a:endParaRPr>
            </a:p>
          </p:txBody>
        </p:sp>
        <p:sp>
          <p:nvSpPr>
            <p:cNvPr id="130" name="角丸四角形 74">
              <a:extLst>
                <a:ext uri="{FF2B5EF4-FFF2-40B4-BE49-F238E27FC236}">
                  <a16:creationId xmlns:a16="http://schemas.microsoft.com/office/drawing/2014/main" id="{671273F0-3F6A-4BF7-8E04-C2B04CB68F3D}"/>
                </a:ext>
              </a:extLst>
            </p:cNvPr>
            <p:cNvSpPr/>
            <p:nvPr/>
          </p:nvSpPr>
          <p:spPr>
            <a:xfrm>
              <a:off x="1438092" y="7339061"/>
              <a:ext cx="4847873" cy="169294"/>
            </a:xfrm>
            <a:prstGeom prst="roundRect">
              <a:avLst>
                <a:gd name="adj" fmla="val 11450"/>
              </a:avLst>
            </a:prstGeom>
            <a:solidFill>
              <a:srgbClr val="CCFFFF"/>
            </a:solidFill>
            <a:ln w="34925"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500"/>
                </a:lnSpc>
                <a:defRPr/>
              </a:pP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地域支援センター特別支援教育研修会の実施</a:t>
              </a: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38" name="図 37">
            <a:extLst>
              <a:ext uri="{FF2B5EF4-FFF2-40B4-BE49-F238E27FC236}">
                <a16:creationId xmlns:a16="http://schemas.microsoft.com/office/drawing/2014/main" id="{96E040FD-ABC2-4A65-A824-364C337C9E1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19864" y="4285309"/>
            <a:ext cx="486011" cy="486011"/>
          </a:xfrm>
          <a:prstGeom prst="rect">
            <a:avLst/>
          </a:prstGeom>
        </p:spPr>
      </p:pic>
      <p:sp>
        <p:nvSpPr>
          <p:cNvPr id="131" name="テキスト ボックス 16">
            <a:extLst>
              <a:ext uri="{FF2B5EF4-FFF2-40B4-BE49-F238E27FC236}">
                <a16:creationId xmlns:a16="http://schemas.microsoft.com/office/drawing/2014/main" id="{F50FE62A-C66C-40A9-BE45-317041E1B501}"/>
              </a:ext>
            </a:extLst>
          </p:cNvPr>
          <p:cNvSpPr txBox="1"/>
          <p:nvPr/>
        </p:nvSpPr>
        <p:spPr>
          <a:xfrm>
            <a:off x="-25826" y="1535431"/>
            <a:ext cx="6896639" cy="327645"/>
          </a:xfrm>
          <a:prstGeom prst="rect">
            <a:avLst/>
          </a:prstGeom>
          <a:solidFill>
            <a:srgbClr val="25EB2A"/>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000"/>
              </a:lnSpc>
              <a:spcAft>
                <a:spcPts val="0"/>
              </a:spcAft>
            </a:pPr>
            <a:r>
              <a:rPr lang="ja-JP" altLang="en-US" b="1" kern="100" dirty="0">
                <a:ln w="6604" cap="flat" cmpd="sng" algn="ctr">
                  <a:solidFill>
                    <a:srgbClr val="C0504D"/>
                  </a:solidFill>
                  <a:prstDash val="solid"/>
                  <a:round/>
                </a:ln>
                <a:solidFill>
                  <a:srgbClr val="FFFFFF"/>
                </a:solidFill>
                <a:effectLst>
                  <a:outerShdw dist="38100" dir="2700000" algn="tl">
                    <a:schemeClr val="accent2"/>
                  </a:outerShdw>
                </a:effectLst>
                <a:latin typeface="Century" panose="02040604050505020304" pitchFamily="18" charset="0"/>
                <a:ea typeface="ＤＦ特太ゴシック体" panose="020B0509000000000000" pitchFamily="49" charset="-128"/>
                <a:cs typeface="メイリオ" panose="020B0604030504040204" pitchFamily="50" charset="-128"/>
              </a:rPr>
              <a:t>４月～８月　地域支援センターの活動状況</a:t>
            </a:r>
            <a:endParaRPr lang="en-US" altLang="ja-JP" b="1" kern="100" dirty="0">
              <a:ln w="6604" cap="flat" cmpd="sng" algn="ctr">
                <a:solidFill>
                  <a:srgbClr val="C0504D"/>
                </a:solidFill>
                <a:prstDash val="solid"/>
                <a:round/>
              </a:ln>
              <a:solidFill>
                <a:srgbClr val="FFFFFF"/>
              </a:solidFill>
              <a:effectLst>
                <a:outerShdw dist="38100" dir="2700000" algn="tl">
                  <a:schemeClr val="accent2"/>
                </a:outerShdw>
              </a:effectLst>
              <a:latin typeface="Century" panose="02040604050505020304" pitchFamily="18" charset="0"/>
              <a:ea typeface="ＤＦ特太ゴシック体" panose="020B0509000000000000" pitchFamily="49" charset="-128"/>
              <a:cs typeface="メイリオ" panose="020B0604030504040204" pitchFamily="50" charset="-128"/>
            </a:endParaRPr>
          </a:p>
        </p:txBody>
      </p:sp>
      <p:pic>
        <p:nvPicPr>
          <p:cNvPr id="3" name="図 2">
            <a:extLst>
              <a:ext uri="{FF2B5EF4-FFF2-40B4-BE49-F238E27FC236}">
                <a16:creationId xmlns:a16="http://schemas.microsoft.com/office/drawing/2014/main" id="{F4F52B06-DE5A-47C1-A89D-EA6F609C67B8}"/>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1474" t="23484" r="2351" b="11364"/>
          <a:stretch/>
        </p:blipFill>
        <p:spPr>
          <a:xfrm>
            <a:off x="2430900" y="4865095"/>
            <a:ext cx="1732378" cy="982319"/>
          </a:xfrm>
          <a:prstGeom prst="rect">
            <a:avLst/>
          </a:prstGeom>
        </p:spPr>
      </p:pic>
      <p:pic>
        <p:nvPicPr>
          <p:cNvPr id="7" name="図 6">
            <a:extLst>
              <a:ext uri="{FF2B5EF4-FFF2-40B4-BE49-F238E27FC236}">
                <a16:creationId xmlns:a16="http://schemas.microsoft.com/office/drawing/2014/main" id="{A3F03618-957F-4BE0-B8AF-D046B1735B6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1250" t="23443" r="9460" b="11302"/>
          <a:stretch/>
        </p:blipFill>
        <p:spPr>
          <a:xfrm>
            <a:off x="195881" y="7942085"/>
            <a:ext cx="1355580" cy="851094"/>
          </a:xfrm>
          <a:prstGeom prst="rect">
            <a:avLst/>
          </a:prstGeom>
        </p:spPr>
      </p:pic>
      <p:pic>
        <p:nvPicPr>
          <p:cNvPr id="11" name="図 10">
            <a:extLst>
              <a:ext uri="{FF2B5EF4-FFF2-40B4-BE49-F238E27FC236}">
                <a16:creationId xmlns:a16="http://schemas.microsoft.com/office/drawing/2014/main" id="{4606DF02-8589-49C4-BA62-A9DB49B62042}"/>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5011" t="31410" r="8739" b="2548"/>
          <a:stretch/>
        </p:blipFill>
        <p:spPr>
          <a:xfrm>
            <a:off x="1600936" y="7990511"/>
            <a:ext cx="1562769" cy="797743"/>
          </a:xfrm>
          <a:prstGeom prst="rect">
            <a:avLst/>
          </a:prstGeom>
        </p:spPr>
      </p:pic>
      <p:pic>
        <p:nvPicPr>
          <p:cNvPr id="15" name="図 14">
            <a:extLst>
              <a:ext uri="{FF2B5EF4-FFF2-40B4-BE49-F238E27FC236}">
                <a16:creationId xmlns:a16="http://schemas.microsoft.com/office/drawing/2014/main" id="{297DA576-3E07-446F-9986-377EDE6999E0}"/>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t="34795" r="19248" b="8008"/>
          <a:stretch/>
        </p:blipFill>
        <p:spPr>
          <a:xfrm>
            <a:off x="3191529" y="7807189"/>
            <a:ext cx="2036930" cy="961846"/>
          </a:xfrm>
          <a:prstGeom prst="rect">
            <a:avLst/>
          </a:prstGeom>
        </p:spPr>
      </p:pic>
      <p:pic>
        <p:nvPicPr>
          <p:cNvPr id="18" name="図 17">
            <a:extLst>
              <a:ext uri="{FF2B5EF4-FFF2-40B4-BE49-F238E27FC236}">
                <a16:creationId xmlns:a16="http://schemas.microsoft.com/office/drawing/2014/main" id="{A946713E-03BF-4DCC-935B-E9C28AF1A1B8}"/>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20416" t="33258" r="1192" b="15280"/>
          <a:stretch/>
        </p:blipFill>
        <p:spPr>
          <a:xfrm>
            <a:off x="5269546" y="8071092"/>
            <a:ext cx="1535459" cy="671989"/>
          </a:xfrm>
          <a:prstGeom prst="rect">
            <a:avLst/>
          </a:prstGeom>
        </p:spPr>
      </p:pic>
      <p:sp>
        <p:nvSpPr>
          <p:cNvPr id="19" name="テキスト ボックス 18">
            <a:extLst>
              <a:ext uri="{FF2B5EF4-FFF2-40B4-BE49-F238E27FC236}">
                <a16:creationId xmlns:a16="http://schemas.microsoft.com/office/drawing/2014/main" id="{C9E8E4B2-F971-4AF0-9268-12D824BBC4EB}"/>
              </a:ext>
            </a:extLst>
          </p:cNvPr>
          <p:cNvSpPr txBox="1"/>
          <p:nvPr/>
        </p:nvSpPr>
        <p:spPr>
          <a:xfrm>
            <a:off x="1017973" y="8817324"/>
            <a:ext cx="1190625" cy="261610"/>
          </a:xfrm>
          <a:prstGeom prst="rect">
            <a:avLst/>
          </a:prstGeom>
          <a:noFill/>
        </p:spPr>
        <p:txBody>
          <a:bodyPr wrap="square" rtlCol="0">
            <a:spAutoFit/>
          </a:bodyPr>
          <a:lstStyle/>
          <a:p>
            <a:r>
              <a:rPr kumimoji="1" lang="en-US" altLang="ja-JP" sz="1100" dirty="0"/>
              <a:t>【</a:t>
            </a:r>
            <a:r>
              <a:rPr kumimoji="1" lang="ja-JP" altLang="en-US" sz="1100" dirty="0"/>
              <a:t>協議の様子</a:t>
            </a:r>
            <a:r>
              <a:rPr kumimoji="1" lang="en-US" altLang="ja-JP" sz="1100" dirty="0"/>
              <a:t>】</a:t>
            </a:r>
            <a:endParaRPr kumimoji="1" lang="ja-JP" altLang="en-US" sz="1100" dirty="0"/>
          </a:p>
        </p:txBody>
      </p:sp>
      <p:sp>
        <p:nvSpPr>
          <p:cNvPr id="46" name="テキスト ボックス 45">
            <a:extLst>
              <a:ext uri="{FF2B5EF4-FFF2-40B4-BE49-F238E27FC236}">
                <a16:creationId xmlns:a16="http://schemas.microsoft.com/office/drawing/2014/main" id="{412EC8DC-DBDE-4077-8756-D150764FCE9C}"/>
              </a:ext>
            </a:extLst>
          </p:cNvPr>
          <p:cNvSpPr txBox="1"/>
          <p:nvPr/>
        </p:nvSpPr>
        <p:spPr>
          <a:xfrm>
            <a:off x="3943609" y="8797746"/>
            <a:ext cx="2513130" cy="261610"/>
          </a:xfrm>
          <a:prstGeom prst="rect">
            <a:avLst/>
          </a:prstGeom>
          <a:noFill/>
        </p:spPr>
        <p:txBody>
          <a:bodyPr wrap="square" rtlCol="0">
            <a:spAutoFit/>
          </a:bodyPr>
          <a:lstStyle/>
          <a:p>
            <a:r>
              <a:rPr kumimoji="1" lang="en-US" altLang="ja-JP" sz="1100" dirty="0"/>
              <a:t>【</a:t>
            </a:r>
            <a:r>
              <a:rPr kumimoji="1" lang="ja-JP" altLang="en-US" sz="1100" dirty="0"/>
              <a:t>オンラインによる講演会の様子</a:t>
            </a:r>
            <a:r>
              <a:rPr kumimoji="1" lang="en-US" altLang="ja-JP" sz="1100" dirty="0"/>
              <a:t>】</a:t>
            </a:r>
            <a:endParaRPr kumimoji="1" lang="ja-JP" altLang="en-US" sz="1100" dirty="0"/>
          </a:p>
        </p:txBody>
      </p:sp>
    </p:spTree>
    <p:extLst>
      <p:ext uri="{BB962C8B-B14F-4D97-AF65-F5344CB8AC3E}">
        <p14:creationId xmlns:p14="http://schemas.microsoft.com/office/powerpoint/2010/main" val="289550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61892" y="7074848"/>
            <a:ext cx="6919891" cy="2069152"/>
          </a:xfrm>
          <a:prstGeom prst="rect">
            <a:avLst/>
          </a:prstGeom>
          <a:solidFill>
            <a:schemeClr val="accent1">
              <a:lumMod val="20000"/>
              <a:lumOff val="80000"/>
            </a:schemeClr>
          </a:solidFill>
        </p:spPr>
        <p:txBody>
          <a:bodyPr wrap="square" rtlCol="0">
            <a:spAutoFit/>
          </a:bodyPr>
          <a:lstStyle/>
          <a:p>
            <a:endParaRPr kumimoji="1" lang="ja-JP" altLang="en-US" dirty="0"/>
          </a:p>
        </p:txBody>
      </p:sp>
      <p:sp>
        <p:nvSpPr>
          <p:cNvPr id="4" name="テキスト ボックス 16">
            <a:extLst>
              <a:ext uri="{FF2B5EF4-FFF2-40B4-BE49-F238E27FC236}">
                <a16:creationId xmlns:a16="http://schemas.microsoft.com/office/drawing/2014/main" id="{EDB55465-4F9A-44BA-AB9D-3E3E0B4144F5}"/>
              </a:ext>
            </a:extLst>
          </p:cNvPr>
          <p:cNvSpPr txBox="1"/>
          <p:nvPr/>
        </p:nvSpPr>
        <p:spPr>
          <a:xfrm>
            <a:off x="0" y="-9525"/>
            <a:ext cx="6858000" cy="391300"/>
          </a:xfrm>
          <a:prstGeom prst="rect">
            <a:avLst/>
          </a:prstGeom>
          <a:solidFill>
            <a:srgbClr val="FF6699"/>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altLang="en-US" sz="2000" b="1" kern="100" dirty="0">
                <a:ln w="6604" cap="flat" cmpd="sng" algn="ctr">
                  <a:solidFill>
                    <a:schemeClr val="bg1"/>
                  </a:solidFill>
                  <a:prstDash val="solid"/>
                  <a:round/>
                </a:ln>
                <a:solidFill>
                  <a:schemeClr val="bg1"/>
                </a:solidFill>
                <a:effectLst>
                  <a:outerShdw dist="38100" dir="2700000" algn="tl">
                    <a:schemeClr val="accent2"/>
                  </a:outerShdw>
                </a:effectLst>
                <a:latin typeface="Century" panose="02040604050505020304" pitchFamily="18" charset="0"/>
                <a:ea typeface="ＤＦ特太ゴシック体" panose="020B0509000000000000" pitchFamily="49" charset="-128"/>
                <a:cs typeface="メイリオ" panose="020B0604030504040204" pitchFamily="50" charset="-128"/>
              </a:rPr>
              <a:t>地域の相談支援事業所を御存じですか？</a:t>
            </a:r>
            <a:endParaRPr lang="ja-JP" sz="2000" kern="100" dirty="0">
              <a:ln w="6604" cap="flat" cmpd="sng" algn="ctr">
                <a:solidFill>
                  <a:schemeClr val="bg1"/>
                </a:solidFill>
                <a:prstDash val="solid"/>
                <a:round/>
              </a:ln>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角丸四角形 24">
            <a:extLst>
              <a:ext uri="{FF2B5EF4-FFF2-40B4-BE49-F238E27FC236}">
                <a16:creationId xmlns:a16="http://schemas.microsoft.com/office/drawing/2014/main" id="{7C94C65D-0C00-4AEB-A7BD-2CA68BA6BD9E}"/>
              </a:ext>
            </a:extLst>
          </p:cNvPr>
          <p:cNvSpPr/>
          <p:nvPr/>
        </p:nvSpPr>
        <p:spPr>
          <a:xfrm>
            <a:off x="42932" y="399321"/>
            <a:ext cx="2319407" cy="259160"/>
          </a:xfrm>
          <a:prstGeom prst="roundRect">
            <a:avLst>
              <a:gd name="adj" fmla="val 0"/>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300"/>
              </a:lnSpc>
              <a:defRPr/>
            </a:pPr>
            <a:r>
              <a:rPr lang="ja-JP" altLang="en-US" sz="1400" b="1" dirty="0">
                <a:ln>
                  <a:solidFill>
                    <a:schemeClr val="accent1"/>
                  </a:solidFill>
                </a:ln>
                <a:latin typeface="メイリオ" panose="020B0604030504040204" pitchFamily="50" charset="-128"/>
                <a:ea typeface="メイリオ" panose="020B0604030504040204" pitchFamily="50" charset="-128"/>
                <a:cs typeface="メイリオ" panose="020B0604030504040204" pitchFamily="50" charset="-128"/>
              </a:rPr>
              <a:t>相談支援事業所の役割</a:t>
            </a:r>
            <a:endParaRPr lang="en-US" altLang="ja-JP" sz="1400" b="1" dirty="0">
              <a:ln>
                <a:solidFill>
                  <a:schemeClr val="accent1"/>
                </a:solidFill>
              </a:ln>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20">
            <a:extLst>
              <a:ext uri="{FF2B5EF4-FFF2-40B4-BE49-F238E27FC236}">
                <a16:creationId xmlns:a16="http://schemas.microsoft.com/office/drawing/2014/main" id="{D98D4DF5-E806-4B3A-8331-95CCE8FCBF32}"/>
              </a:ext>
            </a:extLst>
          </p:cNvPr>
          <p:cNvSpPr txBox="1"/>
          <p:nvPr/>
        </p:nvSpPr>
        <p:spPr>
          <a:xfrm>
            <a:off x="0" y="670610"/>
            <a:ext cx="6858000" cy="758913"/>
          </a:xfrm>
          <a:prstGeom prst="rect">
            <a:avLst/>
          </a:prstGeom>
          <a:solidFill>
            <a:schemeClr val="accent2">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kern="100" dirty="0">
                <a:effectLst/>
                <a:ea typeface="ＭＳ 明朝" panose="02020609040205080304" pitchFamily="17" charset="-128"/>
                <a:cs typeface="Times New Roman" panose="02020603050405020304" pitchFamily="18" charset="0"/>
              </a:rPr>
              <a:t> </a:t>
            </a:r>
            <a:r>
              <a:rPr lang="ja-JP" altLang="en-US" sz="1050" kern="100" dirty="0">
                <a:effectLst/>
                <a:ea typeface="ＭＳ 明朝" panose="02020609040205080304" pitchFamily="17" charset="-128"/>
                <a:cs typeface="Times New Roman" panose="02020603050405020304" pitchFamily="18" charset="0"/>
              </a:rPr>
              <a:t>○　子どもや家庭のニーズに合わせて、福祉サービスの内容について紹介し、福祉事業所とつないでくれる。</a:t>
            </a:r>
            <a:endParaRPr lang="en-US" altLang="ja-JP" sz="1050" kern="100" dirty="0">
              <a:effectLst/>
              <a:ea typeface="ＭＳ 明朝" panose="02020609040205080304" pitchFamily="17" charset="-128"/>
              <a:cs typeface="Times New Roman" panose="02020603050405020304" pitchFamily="18" charset="0"/>
            </a:endParaRPr>
          </a:p>
          <a:p>
            <a:pPr algn="just">
              <a:spcAft>
                <a:spcPts val="0"/>
              </a:spcAft>
            </a:pPr>
            <a:r>
              <a:rPr lang="ja-JP" altLang="en-US" sz="1050" kern="100" dirty="0">
                <a:effectLst/>
                <a:ea typeface="ＭＳ 明朝" panose="02020609040205080304" pitchFamily="17" charset="-128"/>
                <a:cs typeface="Times New Roman" panose="02020603050405020304" pitchFamily="18" charset="0"/>
              </a:rPr>
              <a:t> ○　福祉サービスの利用において、サービス等利用計画を作成する。</a:t>
            </a:r>
            <a:endParaRPr lang="en-US" altLang="ja-JP" sz="1050" kern="100" dirty="0">
              <a:effectLst/>
              <a:ea typeface="ＭＳ 明朝" panose="02020609040205080304" pitchFamily="17" charset="-128"/>
              <a:cs typeface="Times New Roman" panose="02020603050405020304" pitchFamily="18" charset="0"/>
            </a:endParaRPr>
          </a:p>
          <a:p>
            <a:pPr algn="just">
              <a:spcAft>
                <a:spcPts val="0"/>
              </a:spcAft>
            </a:pPr>
            <a:r>
              <a:rPr lang="en-US" altLang="ja-JP" sz="1050" kern="100" dirty="0">
                <a:ea typeface="ＭＳ 明朝" panose="02020609040205080304" pitchFamily="17" charset="-128"/>
                <a:cs typeface="Times New Roman" panose="02020603050405020304" pitchFamily="18" charset="0"/>
              </a:rPr>
              <a:t> </a:t>
            </a:r>
            <a:r>
              <a:rPr lang="ja-JP" altLang="en-US" sz="1050" kern="100" dirty="0">
                <a:effectLst/>
                <a:ea typeface="ＭＳ 明朝" panose="02020609040205080304" pitchFamily="17" charset="-128"/>
                <a:cs typeface="Times New Roman" panose="02020603050405020304" pitchFamily="18" charset="0"/>
              </a:rPr>
              <a:t>○　</a:t>
            </a:r>
            <a:r>
              <a:rPr lang="ja-JP" altLang="en-US" sz="1050" kern="100" dirty="0">
                <a:ea typeface="ＭＳ 明朝" panose="02020609040205080304" pitchFamily="17" charset="-128"/>
                <a:cs typeface="Times New Roman" panose="02020603050405020304" pitchFamily="18" charset="0"/>
              </a:rPr>
              <a:t>家庭や事業所等の要請に応じて</a:t>
            </a:r>
            <a:r>
              <a:rPr lang="ja-JP" altLang="en-US" sz="1050" kern="100" dirty="0">
                <a:effectLst/>
                <a:ea typeface="ＭＳ 明朝" panose="02020609040205080304" pitchFamily="17" charset="-128"/>
                <a:cs typeface="Times New Roman" panose="02020603050405020304" pitchFamily="18" charset="0"/>
              </a:rPr>
              <a:t>支援会議を開き、支援の内容を検討したり共有したりする。</a:t>
            </a:r>
            <a:endParaRPr lang="en-US" altLang="ja-JP" sz="1050" kern="100" dirty="0">
              <a:effectLst/>
              <a:ea typeface="ＭＳ 明朝" panose="02020609040205080304" pitchFamily="17" charset="-128"/>
              <a:cs typeface="Times New Roman" panose="02020603050405020304" pitchFamily="18" charset="0"/>
            </a:endParaRPr>
          </a:p>
          <a:p>
            <a:pPr algn="just">
              <a:spcAft>
                <a:spcPts val="0"/>
              </a:spcAft>
            </a:pPr>
            <a:r>
              <a:rPr lang="ja-JP" altLang="en-US" sz="1050" kern="100" dirty="0">
                <a:effectLst/>
                <a:ea typeface="ＭＳ 明朝" panose="02020609040205080304" pitchFamily="17" charset="-128"/>
                <a:cs typeface="Times New Roman" panose="02020603050405020304" pitchFamily="18" charset="0"/>
              </a:rPr>
              <a:t> 〇　家庭で困っていることなどの相談を受け</a:t>
            </a:r>
            <a:r>
              <a:rPr lang="ja-JP" altLang="en-US" sz="1050" kern="100" dirty="0">
                <a:ea typeface="ＭＳ 明朝" panose="02020609040205080304" pitchFamily="17" charset="-128"/>
                <a:cs typeface="Times New Roman" panose="02020603050405020304" pitchFamily="18" charset="0"/>
              </a:rPr>
              <a:t>て、様々な支援策を提案してくれる。</a:t>
            </a:r>
            <a:endParaRPr lang="en-US" altLang="ja-JP" sz="1050" kern="10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100" dirty="0">
              <a:effectLst/>
              <a:ea typeface="ＭＳ 明朝" panose="02020609040205080304" pitchFamily="17" charset="-128"/>
              <a:cs typeface="Times New Roman" panose="02020603050405020304" pitchFamily="18" charset="0"/>
            </a:endParaRPr>
          </a:p>
        </p:txBody>
      </p:sp>
      <p:sp>
        <p:nvSpPr>
          <p:cNvPr id="7" name="角丸四角形 23">
            <a:extLst>
              <a:ext uri="{FF2B5EF4-FFF2-40B4-BE49-F238E27FC236}">
                <a16:creationId xmlns:a16="http://schemas.microsoft.com/office/drawing/2014/main" id="{AF884C12-A4C7-426C-A083-3B2FFA165708}"/>
              </a:ext>
            </a:extLst>
          </p:cNvPr>
          <p:cNvSpPr/>
          <p:nvPr/>
        </p:nvSpPr>
        <p:spPr>
          <a:xfrm>
            <a:off x="42932" y="1457062"/>
            <a:ext cx="2500382" cy="259160"/>
          </a:xfrm>
          <a:prstGeom prst="roundRect">
            <a:avLst>
              <a:gd name="adj" fmla="val 0"/>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300"/>
              </a:lnSpc>
              <a:defRPr/>
            </a:pPr>
            <a:r>
              <a:rPr lang="ja-JP" altLang="en-US" sz="1400" b="1" dirty="0">
                <a:ln>
                  <a:solidFill>
                    <a:schemeClr val="accent1"/>
                  </a:solidFill>
                </a:ln>
                <a:latin typeface="メイリオ" panose="020B0604030504040204" pitchFamily="50" charset="-128"/>
                <a:ea typeface="メイリオ" panose="020B0604030504040204" pitchFamily="50" charset="-128"/>
                <a:cs typeface="メイリオ" panose="020B0604030504040204" pitchFamily="50" charset="-128"/>
              </a:rPr>
              <a:t>各地域の相談支援事業所</a:t>
            </a:r>
            <a:endParaRPr lang="en-US" altLang="ja-JP" sz="1400" b="1" dirty="0">
              <a:ln>
                <a:solidFill>
                  <a:schemeClr val="accent1"/>
                </a:solidFill>
              </a:ln>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2">
            <a:extLst>
              <a:ext uri="{FF2B5EF4-FFF2-40B4-BE49-F238E27FC236}">
                <a16:creationId xmlns:a16="http://schemas.microsoft.com/office/drawing/2014/main" id="{37A71B39-D229-447A-B681-0CAD046ED338}"/>
              </a:ext>
            </a:extLst>
          </p:cNvPr>
          <p:cNvGraphicFramePr>
            <a:graphicFrameLocks noGrp="1"/>
          </p:cNvGraphicFramePr>
          <p:nvPr>
            <p:extLst>
              <p:ext uri="{D42A27DB-BD31-4B8C-83A1-F6EECF244321}">
                <p14:modId xmlns:p14="http://schemas.microsoft.com/office/powerpoint/2010/main" val="522832310"/>
              </p:ext>
            </p:extLst>
          </p:nvPr>
        </p:nvGraphicFramePr>
        <p:xfrm>
          <a:off x="390141" y="1725265"/>
          <a:ext cx="6210297" cy="2971800"/>
        </p:xfrm>
        <a:graphic>
          <a:graphicData uri="http://schemas.openxmlformats.org/drawingml/2006/table">
            <a:tbl>
              <a:tblPr firstRow="1" bandRow="1">
                <a:tableStyleId>{93296810-A885-4BE3-A3E7-6D5BEEA58F35}</a:tableStyleId>
              </a:tblPr>
              <a:tblGrid>
                <a:gridCol w="1362029">
                  <a:extLst>
                    <a:ext uri="{9D8B030D-6E8A-4147-A177-3AD203B41FA5}">
                      <a16:colId xmlns:a16="http://schemas.microsoft.com/office/drawing/2014/main" val="3132674515"/>
                    </a:ext>
                  </a:extLst>
                </a:gridCol>
                <a:gridCol w="3606800">
                  <a:extLst>
                    <a:ext uri="{9D8B030D-6E8A-4147-A177-3AD203B41FA5}">
                      <a16:colId xmlns:a16="http://schemas.microsoft.com/office/drawing/2014/main" val="1990591933"/>
                    </a:ext>
                  </a:extLst>
                </a:gridCol>
                <a:gridCol w="1241468">
                  <a:extLst>
                    <a:ext uri="{9D8B030D-6E8A-4147-A177-3AD203B41FA5}">
                      <a16:colId xmlns:a16="http://schemas.microsoft.com/office/drawing/2014/main" val="2615388636"/>
                    </a:ext>
                  </a:extLst>
                </a:gridCol>
              </a:tblGrid>
              <a:tr h="149911">
                <a:tc>
                  <a:txBody>
                    <a:bodyPr/>
                    <a:lstStyle/>
                    <a:p>
                      <a:pPr algn="ctr"/>
                      <a:r>
                        <a:rPr kumimoji="1" lang="ja-JP" altLang="en-US" dirty="0"/>
                        <a:t>地域</a:t>
                      </a:r>
                      <a:endParaRPr kumimoji="1" lang="en-US" altLang="ja-JP" dirty="0"/>
                    </a:p>
                  </a:txBody>
                  <a:tcPr/>
                </a:tc>
                <a:tc>
                  <a:txBody>
                    <a:bodyPr/>
                    <a:lstStyle/>
                    <a:p>
                      <a:pPr algn="ctr"/>
                      <a:r>
                        <a:rPr kumimoji="1" lang="ja-JP" altLang="en-US" dirty="0"/>
                        <a:t>事業所名</a:t>
                      </a:r>
                    </a:p>
                  </a:txBody>
                  <a:tcPr/>
                </a:tc>
                <a:tc>
                  <a:txBody>
                    <a:bodyPr/>
                    <a:lstStyle/>
                    <a:p>
                      <a:pPr algn="ctr"/>
                      <a:r>
                        <a:rPr kumimoji="1" lang="ja-JP" altLang="en-US" dirty="0"/>
                        <a:t>連絡先</a:t>
                      </a:r>
                      <a:endParaRPr kumimoji="1" lang="en-US" altLang="ja-JP" dirty="0"/>
                    </a:p>
                  </a:txBody>
                  <a:tcPr/>
                </a:tc>
                <a:extLst>
                  <a:ext uri="{0D108BD9-81ED-4DB2-BD59-A6C34878D82A}">
                    <a16:rowId xmlns:a16="http://schemas.microsoft.com/office/drawing/2014/main" val="3622867345"/>
                  </a:ext>
                </a:extLst>
              </a:tr>
              <a:tr h="234146">
                <a:tc rowSpan="4">
                  <a:txBody>
                    <a:bodyPr/>
                    <a:lstStyle/>
                    <a:p>
                      <a:pPr algn="ctr"/>
                      <a:r>
                        <a:rPr kumimoji="1" lang="ja-JP" altLang="en-US" dirty="0"/>
                        <a:t>田村市</a:t>
                      </a:r>
                      <a:endParaRPr kumimoji="1" lang="en-US" altLang="ja-JP" dirty="0"/>
                    </a:p>
                  </a:txBody>
                  <a:tcPr anchor="ctr"/>
                </a:tc>
                <a:tc>
                  <a:txBody>
                    <a:bodyPr/>
                    <a:lstStyle/>
                    <a:p>
                      <a:r>
                        <a:rPr kumimoji="1" lang="ja-JP" altLang="ja-JP" sz="1350" kern="1200" dirty="0">
                          <a:solidFill>
                            <a:schemeClr val="dk1"/>
                          </a:solidFill>
                          <a:effectLst/>
                        </a:rPr>
                        <a:t>相談支援田村事業所</a:t>
                      </a:r>
                      <a:endParaRPr kumimoji="1" lang="en-US" altLang="ja-JP" sz="1350" kern="1200" dirty="0">
                        <a:solidFill>
                          <a:schemeClr val="dk1"/>
                        </a:solidFill>
                        <a:effectLst/>
                      </a:endParaRPr>
                    </a:p>
                  </a:txBody>
                  <a:tcPr/>
                </a:tc>
                <a:tc>
                  <a:txBody>
                    <a:bodyPr/>
                    <a:lstStyle/>
                    <a:p>
                      <a:pPr algn="ctr"/>
                      <a:r>
                        <a:rPr kumimoji="1" lang="en-US" altLang="ja-JP" dirty="0"/>
                        <a:t>0247-61-5071</a:t>
                      </a:r>
                      <a:endParaRPr kumimoji="1" lang="ja-JP" altLang="en-US" dirty="0"/>
                    </a:p>
                  </a:txBody>
                  <a:tcPr/>
                </a:tc>
                <a:extLst>
                  <a:ext uri="{0D108BD9-81ED-4DB2-BD59-A6C34878D82A}">
                    <a16:rowId xmlns:a16="http://schemas.microsoft.com/office/drawing/2014/main" val="1176385265"/>
                  </a:ext>
                </a:extLst>
              </a:tr>
              <a:tr h="234146">
                <a:tc vMerge="1">
                  <a:txBody>
                    <a:bodyPr/>
                    <a:lstStyle/>
                    <a:p>
                      <a:pPr algn="ct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kern="1200" dirty="0">
                          <a:solidFill>
                            <a:schemeClr val="dk1"/>
                          </a:solidFill>
                          <a:effectLst/>
                          <a:latin typeface="+mn-lt"/>
                          <a:ea typeface="+mn-ea"/>
                          <a:cs typeface="+mn-cs"/>
                        </a:rPr>
                        <a:t>田村地方基幹相談支援センター</a:t>
                      </a:r>
                      <a:endParaRPr kumimoji="1" lang="ja-JP" altLang="ja-JP" sz="1350" kern="1200" dirty="0">
                        <a:solidFill>
                          <a:schemeClr val="dk1"/>
                        </a:solidFill>
                        <a:effectLst/>
                        <a:latin typeface="+mn-lt"/>
                        <a:ea typeface="+mn-ea"/>
                        <a:cs typeface="+mn-cs"/>
                      </a:endParaRPr>
                    </a:p>
                  </a:txBody>
                  <a:tcPr/>
                </a:tc>
                <a:tc>
                  <a:txBody>
                    <a:bodyPr/>
                    <a:lstStyle/>
                    <a:p>
                      <a:pPr algn="ctr"/>
                      <a:r>
                        <a:rPr kumimoji="1" lang="en-US" altLang="ja-JP" dirty="0"/>
                        <a:t>0247-61-5056</a:t>
                      </a:r>
                      <a:endParaRPr kumimoji="1" lang="ja-JP" altLang="en-US" dirty="0"/>
                    </a:p>
                  </a:txBody>
                  <a:tcPr/>
                </a:tc>
                <a:extLst>
                  <a:ext uri="{0D108BD9-81ED-4DB2-BD59-A6C34878D82A}">
                    <a16:rowId xmlns:a16="http://schemas.microsoft.com/office/drawing/2014/main" val="3119065052"/>
                  </a:ext>
                </a:extLst>
              </a:tr>
              <a:tr h="274320">
                <a:tc vMerge="1">
                  <a:txBody>
                    <a:bodyPr/>
                    <a:lstStyle/>
                    <a:p>
                      <a:pPr algn="ct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ja-JP" sz="1350" kern="1200" dirty="0">
                          <a:solidFill>
                            <a:schemeClr val="dk1"/>
                          </a:solidFill>
                          <a:effectLst/>
                        </a:rPr>
                        <a:t>田村市指定相談支援事業所</a:t>
                      </a:r>
                      <a:endParaRPr kumimoji="1" lang="ja-JP" altLang="ja-JP" sz="1350" kern="1200" dirty="0">
                        <a:solidFill>
                          <a:schemeClr val="dk1"/>
                        </a:solidFill>
                        <a:effectLst/>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0247-68-3777</a:t>
                      </a:r>
                      <a:endParaRPr kumimoji="1" lang="ja-JP" altLang="en-US" dirty="0"/>
                    </a:p>
                  </a:txBody>
                  <a:tcPr/>
                </a:tc>
                <a:extLst>
                  <a:ext uri="{0D108BD9-81ED-4DB2-BD59-A6C34878D82A}">
                    <a16:rowId xmlns:a16="http://schemas.microsoft.com/office/drawing/2014/main" val="3931061178"/>
                  </a:ext>
                </a:extLst>
              </a:tr>
              <a:tr h="274320">
                <a:tc vMerge="1">
                  <a:txBody>
                    <a:bodyPr/>
                    <a:lstStyle/>
                    <a:p>
                      <a:pPr algn="ct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kern="1200" dirty="0">
                          <a:solidFill>
                            <a:schemeClr val="dk1"/>
                          </a:solidFill>
                          <a:effectLst/>
                          <a:latin typeface="+mn-lt"/>
                          <a:ea typeface="+mn-ea"/>
                          <a:cs typeface="+mn-cs"/>
                        </a:rPr>
                        <a:t>たむら地方児童発達支援センター</a:t>
                      </a:r>
                      <a:endParaRPr kumimoji="1" lang="ja-JP" altLang="ja-JP" sz="1350" kern="1200" dirty="0">
                        <a:solidFill>
                          <a:schemeClr val="dk1"/>
                        </a:solidFill>
                        <a:effectLst/>
                        <a:latin typeface="+mn-lt"/>
                        <a:ea typeface="+mn-ea"/>
                        <a:cs typeface="+mn-cs"/>
                      </a:endParaRPr>
                    </a:p>
                  </a:txBody>
                  <a:tcPr/>
                </a:tc>
                <a:tc>
                  <a:txBody>
                    <a:bodyPr/>
                    <a:lstStyle/>
                    <a:p>
                      <a:pPr algn="ctr"/>
                      <a:r>
                        <a:rPr kumimoji="1" lang="en-US" altLang="ja-JP" dirty="0"/>
                        <a:t>0247-73-8056</a:t>
                      </a:r>
                      <a:endParaRPr kumimoji="1" lang="ja-JP" altLang="en-US" dirty="0"/>
                    </a:p>
                  </a:txBody>
                  <a:tcPr/>
                </a:tc>
                <a:extLst>
                  <a:ext uri="{0D108BD9-81ED-4DB2-BD59-A6C34878D82A}">
                    <a16:rowId xmlns:a16="http://schemas.microsoft.com/office/drawing/2014/main" val="2347009884"/>
                  </a:ext>
                </a:extLst>
              </a:tr>
              <a:tr h="234146">
                <a:tc rowSpan="2">
                  <a:txBody>
                    <a:bodyPr/>
                    <a:lstStyle/>
                    <a:p>
                      <a:pPr algn="ctr"/>
                      <a:r>
                        <a:rPr kumimoji="1" lang="ja-JP" altLang="en-US" dirty="0"/>
                        <a:t>三春町</a:t>
                      </a:r>
                    </a:p>
                  </a:txBody>
                  <a:tcPr anchor="ctr"/>
                </a:tc>
                <a:tc>
                  <a:txBody>
                    <a:bodyPr/>
                    <a:lstStyle/>
                    <a:p>
                      <a:r>
                        <a:rPr kumimoji="1" lang="ja-JP" altLang="ja-JP" sz="1350" kern="1200" dirty="0">
                          <a:solidFill>
                            <a:schemeClr val="dk1"/>
                          </a:solidFill>
                          <a:effectLst/>
                        </a:rPr>
                        <a:t>桜相談支援センター</a:t>
                      </a:r>
                      <a:endParaRPr kumimoji="1" lang="en-US" altLang="ja-JP" sz="1350" kern="1200" dirty="0">
                        <a:solidFill>
                          <a:schemeClr val="dk1"/>
                        </a:solidFill>
                        <a:effectLst/>
                      </a:endParaRPr>
                    </a:p>
                  </a:txBody>
                  <a:tcPr/>
                </a:tc>
                <a:tc>
                  <a:txBody>
                    <a:bodyPr/>
                    <a:lstStyle/>
                    <a:p>
                      <a:pPr algn="ctr"/>
                      <a:r>
                        <a:rPr kumimoji="1" lang="en-US" altLang="ja-JP" dirty="0"/>
                        <a:t>0247-61-5277</a:t>
                      </a:r>
                      <a:endParaRPr kumimoji="1" lang="ja-JP" altLang="en-US" dirty="0"/>
                    </a:p>
                  </a:txBody>
                  <a:tcPr/>
                </a:tc>
                <a:extLst>
                  <a:ext uri="{0D108BD9-81ED-4DB2-BD59-A6C34878D82A}">
                    <a16:rowId xmlns:a16="http://schemas.microsoft.com/office/drawing/2014/main" val="1504645438"/>
                  </a:ext>
                </a:extLst>
              </a:tr>
              <a:tr h="234146">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ja-JP" sz="1350" kern="1200" dirty="0">
                          <a:solidFill>
                            <a:schemeClr val="dk1"/>
                          </a:solidFill>
                          <a:effectLst/>
                        </a:rPr>
                        <a:t>三春町</a:t>
                      </a:r>
                      <a:r>
                        <a:rPr kumimoji="1" lang="ja-JP" altLang="ja-JP" sz="1350" kern="1200" dirty="0" err="1">
                          <a:solidFill>
                            <a:schemeClr val="dk1"/>
                          </a:solidFill>
                          <a:effectLst/>
                        </a:rPr>
                        <a:t>障</a:t>
                      </a:r>
                      <a:r>
                        <a:rPr kumimoji="1" lang="ja-JP" altLang="en-US" sz="1350" kern="1200" dirty="0" err="1">
                          <a:solidFill>
                            <a:schemeClr val="dk1"/>
                          </a:solidFill>
                          <a:effectLst/>
                        </a:rPr>
                        <a:t>がい</a:t>
                      </a:r>
                      <a:r>
                        <a:rPr kumimoji="1" lang="ja-JP" altLang="ja-JP" sz="1350" kern="1200" dirty="0">
                          <a:solidFill>
                            <a:schemeClr val="dk1"/>
                          </a:solidFill>
                          <a:effectLst/>
                        </a:rPr>
                        <a:t>者相談支援事業所</a:t>
                      </a:r>
                      <a:endParaRPr kumimoji="1" lang="ja-JP" altLang="en-US" dirty="0"/>
                    </a:p>
                  </a:txBody>
                  <a:tcPr/>
                </a:tc>
                <a:tc>
                  <a:txBody>
                    <a:bodyPr/>
                    <a:lstStyle/>
                    <a:p>
                      <a:pPr algn="ctr"/>
                      <a:r>
                        <a:rPr kumimoji="1" lang="en-US" altLang="ja-JP" dirty="0"/>
                        <a:t>0247-62-8586</a:t>
                      </a:r>
                      <a:endParaRPr kumimoji="1" lang="ja-JP" altLang="en-US" dirty="0"/>
                    </a:p>
                  </a:txBody>
                  <a:tcPr/>
                </a:tc>
                <a:extLst>
                  <a:ext uri="{0D108BD9-81ED-4DB2-BD59-A6C34878D82A}">
                    <a16:rowId xmlns:a16="http://schemas.microsoft.com/office/drawing/2014/main" val="4110904684"/>
                  </a:ext>
                </a:extLst>
              </a:tr>
              <a:tr h="234146">
                <a:tc>
                  <a:txBody>
                    <a:bodyPr/>
                    <a:lstStyle/>
                    <a:p>
                      <a:pPr algn="ctr"/>
                      <a:r>
                        <a:rPr kumimoji="1" lang="ja-JP" altLang="en-US" dirty="0"/>
                        <a:t>小野町</a:t>
                      </a:r>
                    </a:p>
                  </a:txBody>
                  <a:tcPr anchor="ctr"/>
                </a:tc>
                <a:tc>
                  <a:txBody>
                    <a:bodyPr/>
                    <a:lstStyle/>
                    <a:p>
                      <a:r>
                        <a:rPr kumimoji="1" lang="ja-JP" altLang="ja-JP" sz="1350" kern="1200" dirty="0">
                          <a:solidFill>
                            <a:schemeClr val="dk1"/>
                          </a:solidFill>
                          <a:effectLst/>
                        </a:rPr>
                        <a:t>小野町指定相談支援事業所</a:t>
                      </a:r>
                      <a:endParaRPr kumimoji="1" lang="ja-JP" altLang="en-US" dirty="0"/>
                    </a:p>
                  </a:txBody>
                  <a:tcPr/>
                </a:tc>
                <a:tc>
                  <a:txBody>
                    <a:bodyPr/>
                    <a:lstStyle/>
                    <a:p>
                      <a:pPr algn="ctr"/>
                      <a:r>
                        <a:rPr kumimoji="1" lang="en-US" altLang="ja-JP" dirty="0"/>
                        <a:t>0247-61-6101</a:t>
                      </a:r>
                      <a:endParaRPr kumimoji="1" lang="ja-JP" altLang="en-US" dirty="0"/>
                    </a:p>
                  </a:txBody>
                  <a:tcPr/>
                </a:tc>
                <a:extLst>
                  <a:ext uri="{0D108BD9-81ED-4DB2-BD59-A6C34878D82A}">
                    <a16:rowId xmlns:a16="http://schemas.microsoft.com/office/drawing/2014/main" val="4245227421"/>
                  </a:ext>
                </a:extLst>
              </a:tr>
              <a:tr h="234146">
                <a:tc>
                  <a:txBody>
                    <a:bodyPr/>
                    <a:lstStyle/>
                    <a:p>
                      <a:pPr algn="ctr"/>
                      <a:r>
                        <a:rPr kumimoji="1" lang="ja-JP" altLang="en-US" dirty="0"/>
                        <a:t>本宮市</a:t>
                      </a:r>
                    </a:p>
                  </a:txBody>
                  <a:tcPr anchor="ctr">
                    <a:solidFill>
                      <a:srgbClr val="C7D8C2"/>
                    </a:solidFill>
                  </a:tcPr>
                </a:tc>
                <a:tc>
                  <a:txBody>
                    <a:bodyPr/>
                    <a:lstStyle/>
                    <a:p>
                      <a:r>
                        <a:rPr kumimoji="1" lang="ja-JP" altLang="en-US" sz="1350" kern="1200" dirty="0">
                          <a:solidFill>
                            <a:schemeClr val="dk1"/>
                          </a:solidFill>
                          <a:effectLst/>
                        </a:rPr>
                        <a:t>相談支援事業所なないろ</a:t>
                      </a:r>
                      <a:endParaRPr kumimoji="1" lang="ja-JP" altLang="en-US" dirty="0"/>
                    </a:p>
                  </a:txBody>
                  <a:tcPr/>
                </a:tc>
                <a:tc>
                  <a:txBody>
                    <a:bodyPr/>
                    <a:lstStyle/>
                    <a:p>
                      <a:pPr algn="ctr"/>
                      <a:r>
                        <a:rPr kumimoji="1" lang="en-US" altLang="ja-JP" dirty="0"/>
                        <a:t>0243-24-7825</a:t>
                      </a:r>
                      <a:endParaRPr kumimoji="1" lang="ja-JP" altLang="en-US" dirty="0"/>
                    </a:p>
                  </a:txBody>
                  <a:tcPr/>
                </a:tc>
                <a:extLst>
                  <a:ext uri="{0D108BD9-81ED-4DB2-BD59-A6C34878D82A}">
                    <a16:rowId xmlns:a16="http://schemas.microsoft.com/office/drawing/2014/main" val="3178643440"/>
                  </a:ext>
                </a:extLst>
              </a:tr>
              <a:tr h="234146">
                <a:tc>
                  <a:txBody>
                    <a:bodyPr/>
                    <a:lstStyle/>
                    <a:p>
                      <a:pPr algn="ctr"/>
                      <a:r>
                        <a:rPr kumimoji="1" lang="ja-JP" altLang="en-US" dirty="0"/>
                        <a:t>大玉村</a:t>
                      </a:r>
                      <a:endParaRPr kumimoji="1" lang="en-US" altLang="ja-JP" dirty="0"/>
                    </a:p>
                  </a:txBody>
                  <a:tcPr anchor="ctr"/>
                </a:tc>
                <a:tc>
                  <a:txBody>
                    <a:bodyPr/>
                    <a:lstStyle/>
                    <a:p>
                      <a:r>
                        <a:rPr kumimoji="1" lang="ja-JP" altLang="ja-JP" sz="1350" kern="1200" dirty="0">
                          <a:solidFill>
                            <a:schemeClr val="dk1"/>
                          </a:solidFill>
                          <a:effectLst/>
                        </a:rPr>
                        <a:t>あだち地域相談センターあだたら</a:t>
                      </a:r>
                      <a:endParaRPr kumimoji="1" lang="ja-JP" altLang="en-US" dirty="0"/>
                    </a:p>
                  </a:txBody>
                  <a:tcPr/>
                </a:tc>
                <a:tc>
                  <a:txBody>
                    <a:bodyPr/>
                    <a:lstStyle/>
                    <a:p>
                      <a:pPr algn="ctr"/>
                      <a:r>
                        <a:rPr kumimoji="1" lang="en-US" altLang="ja-JP" dirty="0"/>
                        <a:t>0243-24-7311</a:t>
                      </a:r>
                      <a:endParaRPr kumimoji="1" lang="ja-JP" altLang="en-US" dirty="0"/>
                    </a:p>
                  </a:txBody>
                  <a:tcPr/>
                </a:tc>
                <a:extLst>
                  <a:ext uri="{0D108BD9-81ED-4DB2-BD59-A6C34878D82A}">
                    <a16:rowId xmlns:a16="http://schemas.microsoft.com/office/drawing/2014/main" val="3820015017"/>
                  </a:ext>
                </a:extLst>
              </a:tr>
            </a:tbl>
          </a:graphicData>
        </a:graphic>
      </p:graphicFrame>
      <p:sp>
        <p:nvSpPr>
          <p:cNvPr id="9" name="角丸四角形吹き出し 13">
            <a:extLst>
              <a:ext uri="{FF2B5EF4-FFF2-40B4-BE49-F238E27FC236}">
                <a16:creationId xmlns:a16="http://schemas.microsoft.com/office/drawing/2014/main" id="{D91867C4-731C-427E-8C44-EED05B05742F}"/>
              </a:ext>
            </a:extLst>
          </p:cNvPr>
          <p:cNvSpPr>
            <a:spLocks noChangeArrowheads="1"/>
          </p:cNvSpPr>
          <p:nvPr/>
        </p:nvSpPr>
        <p:spPr bwMode="auto">
          <a:xfrm>
            <a:off x="189028" y="4724604"/>
            <a:ext cx="6257930" cy="1252485"/>
          </a:xfrm>
          <a:prstGeom prst="wedgeRoundRectCallout">
            <a:avLst>
              <a:gd name="adj1" fmla="val -19778"/>
              <a:gd name="adj2" fmla="val 44287"/>
              <a:gd name="adj3" fmla="val 16667"/>
            </a:avLst>
          </a:prstGeom>
          <a:solidFill>
            <a:srgbClr val="FFFFFF"/>
          </a:solidFill>
          <a:ln w="25400">
            <a:solidFill>
              <a:srgbClr val="4F81BD"/>
            </a:solidFill>
            <a:miter lim="800000"/>
            <a:headEnd/>
            <a:tailEnd/>
          </a:ln>
        </p:spPr>
        <p:txBody>
          <a:bodyPr vert="horz" wrap="square" lIns="91440" tIns="0" rIns="91440" bIns="0" numCol="1" anchor="t" anchorCtr="0" compatLnSpc="1">
            <a:prstTxWarp prst="textNoShape">
              <a:avLst/>
            </a:prstTxWarp>
          </a:bodyPr>
          <a:lstStyle/>
          <a:p>
            <a:pPr marL="0" marR="0" lvl="0" indent="152400" algn="l" defTabSz="914400" rtl="0" eaLnBrk="0" fontAlgn="base" latinLnBrk="0" hangingPunct="0">
              <a:lnSpc>
                <a:spcPts val="18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相談支援事業所は、地域で中心となって家庭への支援や福祉サービスの提供、地域での子どもの育ちを支えてくれる存在です。相談支援事業所とつながることで、福祉サービス等の情報提供や利用時の調整、生活で直面する困り事など</a:t>
            </a:r>
            <a:r>
              <a:rPr lang="ja-JP" altLang="en-US" sz="1100" dirty="0">
                <a:latin typeface="メイリオ" panose="020B0604030504040204" pitchFamily="50" charset="-128"/>
                <a:ea typeface="メイリオ" panose="020B0604030504040204" pitchFamily="50" charset="-128"/>
              </a:rPr>
              <a:t>を相談し、幅広く</a:t>
            </a:r>
            <a:r>
              <a:rPr kumimoji="0"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対応することができます。相談支援事業所とつながりたい場合には、直接ご連絡いただくか、学校（地域支援センター）が仲介してつなぐこともできます。必要に応じてご活用ください。</a:t>
            </a:r>
            <a:endParaRPr kumimoji="0" lang="ja-JP" altLang="ja-JP"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p:txBody>
      </p:sp>
      <p:pic>
        <p:nvPicPr>
          <p:cNvPr id="10" name="図 9">
            <a:extLst>
              <a:ext uri="{FF2B5EF4-FFF2-40B4-BE49-F238E27FC236}">
                <a16:creationId xmlns:a16="http://schemas.microsoft.com/office/drawing/2014/main" id="{B602A6C5-1F8F-4570-A10B-25366A3460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7346" y="5370763"/>
            <a:ext cx="647700" cy="656452"/>
          </a:xfrm>
          <a:prstGeom prst="rect">
            <a:avLst/>
          </a:prstGeom>
        </p:spPr>
      </p:pic>
      <p:sp>
        <p:nvSpPr>
          <p:cNvPr id="11" name="テキスト ボックス 16">
            <a:extLst>
              <a:ext uri="{FF2B5EF4-FFF2-40B4-BE49-F238E27FC236}">
                <a16:creationId xmlns:a16="http://schemas.microsoft.com/office/drawing/2014/main" id="{03BFD28E-9B89-4185-AA99-C262A19429FA}"/>
              </a:ext>
            </a:extLst>
          </p:cNvPr>
          <p:cNvSpPr txBox="1"/>
          <p:nvPr/>
        </p:nvSpPr>
        <p:spPr>
          <a:xfrm>
            <a:off x="-11169" y="6051735"/>
            <a:ext cx="6858000" cy="391300"/>
          </a:xfrm>
          <a:prstGeom prst="rect">
            <a:avLst/>
          </a:prstGeom>
          <a:solidFill>
            <a:srgbClr val="FF6699"/>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500"/>
              </a:lnSpc>
              <a:spcAft>
                <a:spcPts val="0"/>
              </a:spcAft>
            </a:pPr>
            <a:r>
              <a:rPr lang="ja-JP" altLang="en-US" b="1"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トピックス　「褒める」「認める」</a:t>
            </a:r>
            <a:endParaRPr lang="ja-JP" b="1"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9" name="表 3">
            <a:extLst>
              <a:ext uri="{FF2B5EF4-FFF2-40B4-BE49-F238E27FC236}">
                <a16:creationId xmlns:a16="http://schemas.microsoft.com/office/drawing/2014/main" id="{EBCECCEB-056C-43C2-AF2F-51BA139B6801}"/>
              </a:ext>
            </a:extLst>
          </p:cNvPr>
          <p:cNvGraphicFramePr>
            <a:graphicFrameLocks noGrp="1"/>
          </p:cNvGraphicFramePr>
          <p:nvPr>
            <p:extLst>
              <p:ext uri="{D42A27DB-BD31-4B8C-83A1-F6EECF244321}">
                <p14:modId xmlns:p14="http://schemas.microsoft.com/office/powerpoint/2010/main" val="2859788970"/>
              </p:ext>
            </p:extLst>
          </p:nvPr>
        </p:nvGraphicFramePr>
        <p:xfrm>
          <a:off x="117011" y="7118828"/>
          <a:ext cx="6679097" cy="1107316"/>
        </p:xfrm>
        <a:graphic>
          <a:graphicData uri="http://schemas.openxmlformats.org/drawingml/2006/table">
            <a:tbl>
              <a:tblPr firstRow="1" firstCol="1" bandRow="1">
                <a:tableStyleId>{C4B1156A-380E-4F78-BDF5-A606A8083BF9}</a:tableStyleId>
              </a:tblPr>
              <a:tblGrid>
                <a:gridCol w="1967007">
                  <a:extLst>
                    <a:ext uri="{9D8B030D-6E8A-4147-A177-3AD203B41FA5}">
                      <a16:colId xmlns:a16="http://schemas.microsoft.com/office/drawing/2014/main" val="2635041617"/>
                    </a:ext>
                  </a:extLst>
                </a:gridCol>
                <a:gridCol w="4712090">
                  <a:extLst>
                    <a:ext uri="{9D8B030D-6E8A-4147-A177-3AD203B41FA5}">
                      <a16:colId xmlns:a16="http://schemas.microsoft.com/office/drawing/2014/main" val="1243834232"/>
                    </a:ext>
                  </a:extLst>
                </a:gridCol>
              </a:tblGrid>
              <a:tr h="302198">
                <a:tc>
                  <a:txBody>
                    <a:bodyPr/>
                    <a:lstStyle/>
                    <a:p>
                      <a:r>
                        <a:rPr kumimoji="1" lang="ja-JP" altLang="en-US" b="1" dirty="0"/>
                        <a:t>すぐに褒める</a:t>
                      </a:r>
                      <a:r>
                        <a:rPr kumimoji="1" lang="en-US" altLang="ja-JP" b="1" dirty="0"/>
                        <a:t>(</a:t>
                      </a:r>
                      <a:r>
                        <a:rPr kumimoji="1" lang="ja-JP" altLang="en-US" b="1" dirty="0"/>
                        <a:t>認める</a:t>
                      </a:r>
                      <a:r>
                        <a:rPr kumimoji="1" lang="en-US" altLang="ja-JP" b="1" dirty="0"/>
                        <a:t>)</a:t>
                      </a:r>
                      <a:endParaRPr kumimoji="1" lang="ja-JP" altLang="en-US" b="1"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0" dirty="0"/>
                        <a:t>良い行動をそのまま伝える。「～してくれたんだね。」</a:t>
                      </a:r>
                    </a:p>
                  </a:txBody>
                  <a:tcPr anchor="ctr"/>
                </a:tc>
                <a:extLst>
                  <a:ext uri="{0D108BD9-81ED-4DB2-BD59-A6C34878D82A}">
                    <a16:rowId xmlns:a16="http://schemas.microsoft.com/office/drawing/2014/main" val="3988280230"/>
                  </a:ext>
                </a:extLst>
              </a:tr>
              <a:tr h="302198">
                <a:tc>
                  <a:txBody>
                    <a:bodyPr/>
                    <a:lstStyle/>
                    <a:p>
                      <a:r>
                        <a:rPr kumimoji="1" lang="ja-JP" altLang="en-US" dirty="0"/>
                        <a:t>具体的に褒める</a:t>
                      </a:r>
                      <a:endParaRPr kumimoji="1" lang="en-US" altLang="ja-JP" dirty="0"/>
                    </a:p>
                  </a:txBody>
                  <a:tcPr anchor="ctr"/>
                </a:tc>
                <a:tc>
                  <a:txBody>
                    <a:bodyPr/>
                    <a:lstStyle/>
                    <a:p>
                      <a:r>
                        <a:rPr kumimoji="1" lang="ja-JP" altLang="en-US" sz="1200" dirty="0"/>
                        <a:t>具体的に伝えると、何を褒められているか、より伝わりやすい。</a:t>
                      </a:r>
                    </a:p>
                  </a:txBody>
                  <a:tcPr anchor="ctr"/>
                </a:tc>
                <a:extLst>
                  <a:ext uri="{0D108BD9-81ED-4DB2-BD59-A6C34878D82A}">
                    <a16:rowId xmlns:a16="http://schemas.microsoft.com/office/drawing/2014/main" val="3356661090"/>
                  </a:ext>
                </a:extLst>
              </a:tr>
              <a:tr h="450826">
                <a:tc>
                  <a:txBody>
                    <a:bodyPr/>
                    <a:lstStyle/>
                    <a:p>
                      <a:r>
                        <a:rPr kumimoji="1" lang="ja-JP" altLang="en-US" dirty="0"/>
                        <a:t>自己有用感や自己肯定感アップ</a:t>
                      </a:r>
                    </a:p>
                  </a:txBody>
                  <a:tcPr anchor="ctr"/>
                </a:tc>
                <a:tc>
                  <a:txBody>
                    <a:bodyPr/>
                    <a:lstStyle/>
                    <a:p>
                      <a:r>
                        <a:rPr kumimoji="1" lang="ja-JP" altLang="en-US" dirty="0"/>
                        <a:t>自分の行動に意味があり、価値を見出すことができる。「～してくれてありがとう。」「助かったわ。」</a:t>
                      </a:r>
                    </a:p>
                  </a:txBody>
                  <a:tcPr anchor="ctr"/>
                </a:tc>
                <a:extLst>
                  <a:ext uri="{0D108BD9-81ED-4DB2-BD59-A6C34878D82A}">
                    <a16:rowId xmlns:a16="http://schemas.microsoft.com/office/drawing/2014/main" val="3807429513"/>
                  </a:ext>
                </a:extLst>
              </a:tr>
            </a:tbl>
          </a:graphicData>
        </a:graphic>
      </p:graphicFrame>
      <p:sp>
        <p:nvSpPr>
          <p:cNvPr id="34" name="テキスト ボックス 2"/>
          <p:cNvSpPr txBox="1">
            <a:spLocks noChangeArrowheads="1"/>
          </p:cNvSpPr>
          <p:nvPr/>
        </p:nvSpPr>
        <p:spPr bwMode="auto">
          <a:xfrm>
            <a:off x="93375" y="6466973"/>
            <a:ext cx="6726368" cy="607875"/>
          </a:xfrm>
          <a:prstGeom prst="rect">
            <a:avLst/>
          </a:prstGeom>
          <a:noFill/>
          <a:ln w="9525">
            <a:solidFill>
              <a:schemeClr val="accent1"/>
            </a:solidFill>
            <a:miter lim="800000"/>
            <a:headEnd/>
            <a:tailEnd/>
          </a:ln>
        </p:spPr>
        <p:txBody>
          <a:bodyPr rot="0" vert="horz" wrap="square" lIns="91440" tIns="45720" rIns="91440" bIns="45720" anchor="t" anchorCtr="0">
            <a:noAutofit/>
          </a:bodyPr>
          <a:lstStyle/>
          <a:p>
            <a:pPr algn="just">
              <a:lnSpc>
                <a:spcPts val="1400"/>
              </a:lnSpc>
              <a:spcAft>
                <a:spcPts val="0"/>
              </a:spcAft>
            </a:pP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未就学児の親子を対象にした</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田村市の子育て支援事業「すくすく教室」では、遊びや集団活動を通して友達との関わり方などを身につけます。活動の中で、特に「褒める」「認める」ということを意識して関わり、保護者の方にも推奨しています。</a:t>
            </a:r>
            <a:endPar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400"/>
              </a:lnSpc>
              <a:spcAft>
                <a:spcPts val="0"/>
              </a:spcAft>
            </a:pP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　</a:t>
            </a: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5690750" y="16505244"/>
            <a:ext cx="450438" cy="194542"/>
          </a:xfrm>
          <a:prstGeom prst="rect">
            <a:avLst/>
          </a:prstGeom>
          <a:solidFill>
            <a:schemeClr val="accent1">
              <a:lumMod val="20000"/>
              <a:lumOff val="80000"/>
            </a:schemeClr>
          </a:solidFill>
        </p:spPr>
        <p:txBody>
          <a:bodyPr wrap="square" rtlCol="0">
            <a:spAutoFit/>
          </a:bodyPr>
          <a:lstStyle/>
          <a:p>
            <a:endParaRPr kumimoji="1" lang="ja-JP" altLang="en-US" dirty="0"/>
          </a:p>
        </p:txBody>
      </p:sp>
      <p:sp>
        <p:nvSpPr>
          <p:cNvPr id="2" name="テキスト ボックス 1"/>
          <p:cNvSpPr txBox="1"/>
          <p:nvPr/>
        </p:nvSpPr>
        <p:spPr>
          <a:xfrm>
            <a:off x="-11170" y="8296019"/>
            <a:ext cx="160020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「褒めことば」例</a:t>
            </a:r>
          </a:p>
        </p:txBody>
      </p:sp>
      <p:sp>
        <p:nvSpPr>
          <p:cNvPr id="35" name="テキスト ボックス 34"/>
          <p:cNvSpPr txBox="1"/>
          <p:nvPr/>
        </p:nvSpPr>
        <p:spPr>
          <a:xfrm>
            <a:off x="1340845" y="8312206"/>
            <a:ext cx="1325830" cy="307777"/>
          </a:xfrm>
          <a:prstGeom prst="rect">
            <a:avLst/>
          </a:prstGeom>
          <a:solidFill>
            <a:schemeClr val="bg1"/>
          </a:solidFill>
        </p:spPr>
        <p:txBody>
          <a:bodyPr wrap="square" rtlCol="0">
            <a:spAutoFit/>
          </a:bodyPr>
          <a:lstStyle/>
          <a:p>
            <a:r>
              <a:rPr kumimoji="1" lang="ja-JP" altLang="en-US" sz="1400" dirty="0"/>
              <a:t>「いいね。」</a:t>
            </a:r>
          </a:p>
        </p:txBody>
      </p:sp>
      <p:sp>
        <p:nvSpPr>
          <p:cNvPr id="36" name="テキスト ボックス 35"/>
          <p:cNvSpPr txBox="1"/>
          <p:nvPr/>
        </p:nvSpPr>
        <p:spPr>
          <a:xfrm>
            <a:off x="2837637" y="8326395"/>
            <a:ext cx="1659205" cy="307777"/>
          </a:xfrm>
          <a:prstGeom prst="rect">
            <a:avLst/>
          </a:prstGeom>
          <a:solidFill>
            <a:schemeClr val="bg1"/>
          </a:solidFill>
        </p:spPr>
        <p:txBody>
          <a:bodyPr wrap="square" rtlCol="0">
            <a:spAutoFit/>
          </a:bodyPr>
          <a:lstStyle/>
          <a:p>
            <a:r>
              <a:rPr kumimoji="1" lang="ja-JP" altLang="en-US" sz="1400" dirty="0"/>
              <a:t>「かっこいい。」</a:t>
            </a:r>
          </a:p>
        </p:txBody>
      </p:sp>
      <p:sp>
        <p:nvSpPr>
          <p:cNvPr id="38" name="テキスト ボックス 37"/>
          <p:cNvSpPr txBox="1"/>
          <p:nvPr/>
        </p:nvSpPr>
        <p:spPr>
          <a:xfrm>
            <a:off x="1830049" y="8731866"/>
            <a:ext cx="2714625" cy="307777"/>
          </a:xfrm>
          <a:prstGeom prst="rect">
            <a:avLst/>
          </a:prstGeom>
          <a:solidFill>
            <a:schemeClr val="bg1"/>
          </a:solidFill>
        </p:spPr>
        <p:txBody>
          <a:bodyPr wrap="square" rtlCol="0">
            <a:spAutoFit/>
          </a:bodyPr>
          <a:lstStyle/>
          <a:p>
            <a:r>
              <a:rPr kumimoji="1" lang="ja-JP" altLang="en-US" sz="1400" dirty="0"/>
              <a:t>「</a:t>
            </a:r>
            <a:r>
              <a:rPr kumimoji="1" lang="ja-JP" altLang="en-US" sz="1400" dirty="0" err="1"/>
              <a:t>～して</a:t>
            </a:r>
            <a:r>
              <a:rPr kumimoji="1" lang="ja-JP" altLang="en-US" sz="1400" dirty="0"/>
              <a:t>くれて、うれしい。」</a:t>
            </a:r>
          </a:p>
        </p:txBody>
      </p:sp>
      <p:sp>
        <p:nvSpPr>
          <p:cNvPr id="40" name="テキスト ボックス 39"/>
          <p:cNvSpPr txBox="1"/>
          <p:nvPr/>
        </p:nvSpPr>
        <p:spPr>
          <a:xfrm>
            <a:off x="212084" y="8729487"/>
            <a:ext cx="1512827" cy="307777"/>
          </a:xfrm>
          <a:prstGeom prst="rect">
            <a:avLst/>
          </a:prstGeom>
          <a:solidFill>
            <a:schemeClr val="bg1"/>
          </a:solidFill>
        </p:spPr>
        <p:txBody>
          <a:bodyPr wrap="square" rtlCol="0">
            <a:spAutoFit/>
          </a:bodyPr>
          <a:lstStyle/>
          <a:p>
            <a:r>
              <a:rPr kumimoji="1" lang="ja-JP" altLang="en-US" sz="1400" dirty="0"/>
              <a:t>「上手だね。」</a:t>
            </a:r>
          </a:p>
        </p:txBody>
      </p:sp>
      <p:sp>
        <p:nvSpPr>
          <p:cNvPr id="41" name="テキスト ボックス 40"/>
          <p:cNvSpPr txBox="1"/>
          <p:nvPr/>
        </p:nvSpPr>
        <p:spPr>
          <a:xfrm>
            <a:off x="4744885" y="8329918"/>
            <a:ext cx="2051223" cy="307777"/>
          </a:xfrm>
          <a:prstGeom prst="rect">
            <a:avLst/>
          </a:prstGeom>
          <a:solidFill>
            <a:schemeClr val="bg1"/>
          </a:solidFill>
        </p:spPr>
        <p:txBody>
          <a:bodyPr wrap="square" rtlCol="0">
            <a:spAutoFit/>
          </a:bodyPr>
          <a:lstStyle/>
          <a:p>
            <a:r>
              <a:rPr kumimoji="1" lang="ja-JP" altLang="en-US" sz="1400" dirty="0"/>
              <a:t>手や指で「○」を作る</a:t>
            </a:r>
          </a:p>
        </p:txBody>
      </p:sp>
      <p:sp>
        <p:nvSpPr>
          <p:cNvPr id="43" name="テキスト ボックス 42"/>
          <p:cNvSpPr txBox="1"/>
          <p:nvPr/>
        </p:nvSpPr>
        <p:spPr>
          <a:xfrm>
            <a:off x="4649812" y="8753954"/>
            <a:ext cx="1797146" cy="307777"/>
          </a:xfrm>
          <a:prstGeom prst="rect">
            <a:avLst/>
          </a:prstGeom>
          <a:solidFill>
            <a:schemeClr val="bg1"/>
          </a:solidFill>
        </p:spPr>
        <p:txBody>
          <a:bodyPr wrap="square" rtlCol="0">
            <a:spAutoFit/>
          </a:bodyPr>
          <a:lstStyle/>
          <a:p>
            <a:r>
              <a:rPr kumimoji="1" lang="ja-JP" altLang="en-US" sz="1400" dirty="0"/>
              <a:t>　　マークを見せる</a:t>
            </a:r>
          </a:p>
        </p:txBody>
      </p:sp>
      <p:pic>
        <p:nvPicPr>
          <p:cNvPr id="23" name="Picture 2" descr="はなまるマーク」の写真素材 | 280件の無料イラスト画像 | Adobe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4885" y="8746329"/>
            <a:ext cx="323025" cy="323025"/>
          </a:xfrm>
          <a:prstGeom prst="rect">
            <a:avLst/>
          </a:prstGeom>
          <a:noFill/>
          <a:extLst>
            <a:ext uri="{909E8E84-426E-40DD-AFC4-6F175D3DCCD1}">
              <a14:hiddenFill xmlns:a14="http://schemas.microsoft.com/office/drawing/2010/main">
                <a:solidFill>
                  <a:srgbClr val="FFFFFF"/>
                </a:solidFill>
              </a14:hiddenFill>
            </a:ext>
          </a:extLst>
        </p:spPr>
      </p:pic>
      <p:sp>
        <p:nvSpPr>
          <p:cNvPr id="44" name="テキスト ボックス 43"/>
          <p:cNvSpPr txBox="1"/>
          <p:nvPr/>
        </p:nvSpPr>
        <p:spPr>
          <a:xfrm>
            <a:off x="6470187" y="8883376"/>
            <a:ext cx="515994"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など</a:t>
            </a:r>
          </a:p>
        </p:txBody>
      </p:sp>
    </p:spTree>
    <p:extLst>
      <p:ext uri="{BB962C8B-B14F-4D97-AF65-F5344CB8AC3E}">
        <p14:creationId xmlns:p14="http://schemas.microsoft.com/office/powerpoint/2010/main" val="16160181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6015</TotalTime>
  <Words>1083</Words>
  <Application>Microsoft Office PowerPoint</Application>
  <PresentationFormat>画面に合わせる (4:3)</PresentationFormat>
  <Paragraphs>80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メイリオ</vt:lpstr>
      <vt:lpstr>游ゴシック</vt:lpstr>
      <vt:lpstr>Arial</vt:lpstr>
      <vt:lpstr>Calibri</vt:lpstr>
      <vt:lpstr>Calibri Light</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kaoru</dc:creator>
  <cp:lastModifiedBy>yokoyama.fumiko</cp:lastModifiedBy>
  <cp:revision>590</cp:revision>
  <cp:lastPrinted>2023-08-24T02:47:32Z</cp:lastPrinted>
  <dcterms:created xsi:type="dcterms:W3CDTF">2018-11-05T04:24:29Z</dcterms:created>
  <dcterms:modified xsi:type="dcterms:W3CDTF">2023-08-24T03:03:49Z</dcterms:modified>
</cp:coreProperties>
</file>