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2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CC"/>
    <a:srgbClr val="FF9933"/>
    <a:srgbClr val="FF9900"/>
    <a:srgbClr val="CCFFFF"/>
    <a:srgbClr val="3483CA"/>
    <a:srgbClr val="25EB2A"/>
    <a:srgbClr val="99FF99"/>
    <a:srgbClr val="FF33CC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8" autoAdjust="0"/>
    <p:restoredTop sz="94333" autoAdjust="0"/>
  </p:normalViewPr>
  <p:slideViewPr>
    <p:cSldViewPr snapToGrid="0">
      <p:cViewPr>
        <p:scale>
          <a:sx n="90" d="100"/>
          <a:sy n="90" d="100"/>
        </p:scale>
        <p:origin x="1464" y="-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92" tIns="46048" rIns="92092" bIns="4604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7" y="0"/>
            <a:ext cx="2946246" cy="498328"/>
          </a:xfrm>
          <a:prstGeom prst="rect">
            <a:avLst/>
          </a:prstGeom>
        </p:spPr>
        <p:txBody>
          <a:bodyPr vert="horz" lIns="92092" tIns="46048" rIns="92092" bIns="46048" rtlCol="0"/>
          <a:lstStyle>
            <a:lvl1pPr algn="r">
              <a:defRPr sz="1200"/>
            </a:lvl1pPr>
          </a:lstStyle>
          <a:p>
            <a:fld id="{DFB878BA-1CDB-44D9-8237-F17CDAF1413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8" rIns="92092" bIns="4604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77246"/>
            <a:ext cx="5439101" cy="3908363"/>
          </a:xfrm>
          <a:prstGeom prst="rect">
            <a:avLst/>
          </a:prstGeom>
        </p:spPr>
        <p:txBody>
          <a:bodyPr vert="horz" lIns="92092" tIns="46048" rIns="92092" bIns="4604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92" tIns="46048" rIns="92092" bIns="460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7" y="9428310"/>
            <a:ext cx="2946246" cy="498328"/>
          </a:xfrm>
          <a:prstGeom prst="rect">
            <a:avLst/>
          </a:prstGeom>
        </p:spPr>
        <p:txBody>
          <a:bodyPr vert="horz" lIns="92092" tIns="46048" rIns="92092" bIns="46048" rtlCol="0" anchor="b"/>
          <a:lstStyle>
            <a:lvl1pPr algn="r">
              <a:defRPr sz="1200"/>
            </a:lvl1pPr>
          </a:lstStyle>
          <a:p>
            <a:fld id="{48225A18-D891-4522-80FB-CB489A8B6F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77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2813"/>
            <a:r>
              <a:rPr lang="ja-JP" altLang="en-US"/>
              <a:t>どういうことなのか、</a:t>
            </a:r>
            <a:r>
              <a:rPr lang="en-US" altLang="ja-JP"/>
              <a:t>【</a:t>
            </a:r>
            <a:r>
              <a:rPr lang="ja-JP" altLang="en-US"/>
              <a:t>イメージ図</a:t>
            </a:r>
            <a:r>
              <a:rPr lang="en-US" altLang="ja-JP"/>
              <a:t>】</a:t>
            </a:r>
            <a:r>
              <a:rPr lang="ja-JP" altLang="en-US"/>
              <a:t>で表してみましたので、スライドを御覧ください。</a:t>
            </a:r>
            <a:endParaRPr lang="en-US" altLang="ja-JP"/>
          </a:p>
          <a:p>
            <a:pPr defTabSz="912813"/>
            <a:r>
              <a:rPr lang="ja-JP" altLang="en-US"/>
              <a:t>各教科等において育まれる資質・能力に共通する要素である、「知識及び技能」、「思考力、判断力、表現力等」、「学びに向かう力、人間性等」、 </a:t>
            </a:r>
            <a:r>
              <a:rPr lang="ja-JP" altLang="en-US" b="1"/>
              <a:t>（ポインター：対応させながら一つずつ指す）</a:t>
            </a:r>
            <a:endParaRPr lang="en-US" altLang="ja-JP" b="1"/>
          </a:p>
          <a:p>
            <a:pPr defTabSz="912813"/>
            <a:r>
              <a:rPr lang="ja-JP" altLang="ja-JP"/>
              <a:t>自立活動の指導</a:t>
            </a:r>
            <a:r>
              <a:rPr lang="ja-JP" altLang="en-US"/>
              <a:t>は、これらの</a:t>
            </a:r>
            <a:r>
              <a:rPr lang="ja-JP" altLang="ja-JP"/>
              <a:t>各教科等において育まれる資質･能力を支える役割を担ってい</a:t>
            </a:r>
            <a:r>
              <a:rPr lang="ja-JP" altLang="en-US"/>
              <a:t>ます。</a:t>
            </a:r>
            <a:endParaRPr lang="en-US" altLang="ja-JP"/>
          </a:p>
          <a:p>
            <a:pPr defTabSz="912813"/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4581" name="スライド番号プレースホルダー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38D32E6-A1E6-45B9-A2DB-4BB278824313}" type="slidenum">
              <a:rPr lang="ja-JP" altLang="en-US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</a:t>
            </a:fld>
            <a:endParaRPr lang="ja-JP" altLang="en-US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8765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8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11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05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34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58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0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2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5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44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27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57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EA79-8456-4186-BB0B-71B6E24BD23D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5579-C754-441A-84B9-50243EA608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67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wmf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61314B68-F3EC-4B28-8A42-5E963C7B4F44}"/>
              </a:ext>
            </a:extLst>
          </p:cNvPr>
          <p:cNvSpPr/>
          <p:nvPr/>
        </p:nvSpPr>
        <p:spPr>
          <a:xfrm>
            <a:off x="0" y="0"/>
            <a:ext cx="6858000" cy="905332"/>
          </a:xfrm>
          <a:prstGeom prst="rect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87585" y="4484743"/>
            <a:ext cx="6529282" cy="64189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角丸四角形 81"/>
          <p:cNvSpPr/>
          <p:nvPr/>
        </p:nvSpPr>
        <p:spPr>
          <a:xfrm>
            <a:off x="-25182" y="2224196"/>
            <a:ext cx="6857999" cy="2111174"/>
          </a:xfrm>
          <a:prstGeom prst="roundRect">
            <a:avLst>
              <a:gd name="adj" fmla="val 2512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1" name="角丸四角形 80"/>
          <p:cNvSpPr/>
          <p:nvPr/>
        </p:nvSpPr>
        <p:spPr>
          <a:xfrm>
            <a:off x="-12761" y="5424153"/>
            <a:ext cx="6883255" cy="3740294"/>
          </a:xfrm>
          <a:prstGeom prst="roundRect">
            <a:avLst>
              <a:gd name="adj" fmla="val 2512"/>
            </a:avLst>
          </a:prstGeom>
          <a:solidFill>
            <a:srgbClr val="99FF99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2" name="図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" t="20971" r="1050"/>
          <a:stretch/>
        </p:blipFill>
        <p:spPr bwMode="auto">
          <a:xfrm>
            <a:off x="44712" y="-32580"/>
            <a:ext cx="1647825" cy="101346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テキスト ボックス 1"/>
          <p:cNvSpPr txBox="1"/>
          <p:nvPr/>
        </p:nvSpPr>
        <p:spPr>
          <a:xfrm>
            <a:off x="1581142" y="48476"/>
            <a:ext cx="3486150" cy="94128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地域支援センターだより</a:t>
            </a:r>
            <a:endParaRPr lang="en-US" altLang="ja-JP" sz="2000" kern="100" dirty="0">
              <a:ln>
                <a:noFill/>
              </a:ln>
              <a:solidFill>
                <a:srgbClr val="0000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Century" panose="02040604050505020304" pitchFamily="18" charset="0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40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「ゆめここ」</a:t>
            </a:r>
            <a:endParaRPr lang="ja-JP" sz="4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2"/>
          <p:cNvSpPr txBox="1"/>
          <p:nvPr/>
        </p:nvSpPr>
        <p:spPr>
          <a:xfrm>
            <a:off x="5091108" y="196128"/>
            <a:ext cx="1766892" cy="66311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福島県立たむら支援学校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№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４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effectLst/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１７</a:t>
            </a:r>
            <a:r>
              <a:rPr lang="ja-JP" sz="105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日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6"/>
          <p:cNvSpPr txBox="1"/>
          <p:nvPr/>
        </p:nvSpPr>
        <p:spPr>
          <a:xfrm>
            <a:off x="-7752" y="1660987"/>
            <a:ext cx="6858000" cy="391300"/>
          </a:xfrm>
          <a:prstGeom prst="rect">
            <a:avLst/>
          </a:prstGeom>
          <a:solidFill>
            <a:srgbClr val="FF0066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ja-JP" altLang="en-US" sz="2000" b="1" kern="100" dirty="0">
                <a:ln w="6604" cap="flat" cmpd="sng" algn="ctr">
                  <a:solidFill>
                    <a:srgbClr val="C0504D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dist="38100" dir="2700000" algn="tl">
                    <a:schemeClr val="accent2"/>
                  </a:outerShdw>
                </a:effectLst>
                <a:latin typeface="Century" panose="02040604050505020304" pitchFamily="18" charset="0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令和４年度の地域支援センター「ゆめここ」の活動内容</a:t>
            </a:r>
            <a:endParaRPr lang="en-US" altLang="ja-JP" sz="2000" b="1" kern="100" dirty="0">
              <a:ln w="6604" cap="flat" cmpd="sng" algn="ctr">
                <a:solidFill>
                  <a:srgbClr val="C0504D"/>
                </a:solidFill>
                <a:prstDash val="solid"/>
                <a:round/>
              </a:ln>
              <a:solidFill>
                <a:srgbClr val="FFFFFF"/>
              </a:solidFill>
              <a:effectLst>
                <a:outerShdw dist="38100" dir="2700000" algn="tl">
                  <a:schemeClr val="accent2"/>
                </a:outerShdw>
              </a:effectLst>
              <a:latin typeface="Century" panose="02040604050505020304" pitchFamily="18" charset="0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722324" y="888967"/>
            <a:ext cx="5400168" cy="75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400"/>
              </a:lnSpc>
              <a:spcAft>
                <a:spcPts val="0"/>
              </a:spcAft>
            </a:pP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地域支援センター「ゆめここ」では、今年度も校内支援や地域支援に取り組み、保護者の皆様や校内への情報提供、地域への発信を行ってきました。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来年度も、保護者の皆様や地域、関係機関とのつながりを大切にし、本校、地域の子供たちへの支援の充実に努めて参ります。今後とも、よろしくお願いいたします。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 </a:t>
            </a:r>
            <a:endParaRPr 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0" y="552779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2246571" y="2086883"/>
            <a:ext cx="2383881" cy="308975"/>
          </a:xfrm>
          <a:prstGeom prst="roundRect">
            <a:avLst>
              <a:gd name="adj" fmla="val 9337"/>
            </a:avLst>
          </a:prstGeom>
          <a:solidFill>
            <a:srgbClr val="FF993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/>
              <a:t>校　内　支　援</a:t>
            </a:r>
            <a:endParaRPr lang="ja-JP" altLang="en-US" sz="1600" b="1" dirty="0">
              <a:latin typeface="+mn-ea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23155" y="4522247"/>
            <a:ext cx="6327073" cy="631030"/>
            <a:chOff x="2363182" y="5361422"/>
            <a:chExt cx="2026907" cy="630025"/>
          </a:xfrm>
          <a:noFill/>
        </p:grpSpPr>
        <p:sp>
          <p:nvSpPr>
            <p:cNvPr id="33" name="角丸四角形 35">
              <a:extLst>
                <a:ext uri="{FF2B5EF4-FFF2-40B4-BE49-F238E27FC236}">
                  <a16:creationId xmlns:a16="http://schemas.microsoft.com/office/drawing/2014/main" id="{EF761828-68EF-424D-AC0E-46C63680F4D6}"/>
                </a:ext>
              </a:extLst>
            </p:cNvPr>
            <p:cNvSpPr/>
            <p:nvPr/>
          </p:nvSpPr>
          <p:spPr>
            <a:xfrm>
              <a:off x="2363182" y="5361422"/>
              <a:ext cx="2026907" cy="630025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2300"/>
                </a:lnSpc>
                <a:defRPr/>
              </a:pPr>
              <a:r>
                <a:rPr lang="ja-JP" altLang="en-US" sz="15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</a:t>
              </a:r>
              <a:r>
                <a:rPr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地域支援センター「ゆめここ」</a:t>
              </a:r>
            </a:p>
          </p:txBody>
        </p:sp>
        <p:pic>
          <p:nvPicPr>
            <p:cNvPr id="34" name="図 3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-21"/>
            <a:stretch>
              <a:fillRect/>
            </a:stretch>
          </p:blipFill>
          <p:spPr bwMode="auto">
            <a:xfrm>
              <a:off x="3773425" y="5391942"/>
              <a:ext cx="180194" cy="503632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7" name="グループ化 6"/>
          <p:cNvGrpSpPr/>
          <p:nvPr/>
        </p:nvGrpSpPr>
        <p:grpSpPr>
          <a:xfrm>
            <a:off x="4758036" y="7179664"/>
            <a:ext cx="2275057" cy="1955371"/>
            <a:chOff x="4065637" y="7242594"/>
            <a:chExt cx="3030807" cy="2079385"/>
          </a:xfrm>
        </p:grpSpPr>
        <p:sp>
          <p:nvSpPr>
            <p:cNvPr id="40" name="角丸四角形 39"/>
            <p:cNvSpPr/>
            <p:nvPr/>
          </p:nvSpPr>
          <p:spPr>
            <a:xfrm>
              <a:off x="4104894" y="7463089"/>
              <a:ext cx="2709215" cy="1858890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 sz="1050"/>
            </a:p>
          </p:txBody>
        </p:sp>
        <p:sp>
          <p:nvSpPr>
            <p:cNvPr id="28" name="テキスト ボックス 2"/>
            <p:cNvSpPr txBox="1">
              <a:spLocks noChangeArrowheads="1"/>
            </p:cNvSpPr>
            <p:nvPr/>
          </p:nvSpPr>
          <p:spPr bwMode="auto">
            <a:xfrm>
              <a:off x="4065637" y="7512107"/>
              <a:ext cx="3030807" cy="1767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下記の内容を協議しました。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endPara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b="1" u="sng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田村市障害者地域総合支援協議会：４回</a:t>
              </a:r>
              <a:endParaRPr lang="en-US" altLang="ja-JP" sz="8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活動計画の検討・確認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』『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研修会の実施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  <a:r>
                <a:rPr 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b="1" u="sng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三春町自立支援協議会：２回</a:t>
              </a:r>
              <a:endParaRPr lang="en-US" altLang="ja-JP" sz="8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事業計画の検討・確認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グループワーク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等</a:t>
              </a:r>
              <a:endParaRPr lang="en-US" altLang="ja-JP" sz="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b="1" u="sng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あだち地方地域自立支援協議会：４回</a:t>
              </a:r>
              <a:endParaRPr lang="en-US" altLang="ja-JP" sz="8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市村への提言について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困難事例等の検討</a:t>
              </a:r>
              <a:r>
                <a:rPr lang="en-US" altLang="ja-JP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</a:p>
            <a:p>
              <a:pPr>
                <a:lnSpc>
                  <a:spcPts val="1400"/>
                </a:lnSpc>
                <a:spcAft>
                  <a:spcPts val="0"/>
                </a:spcAft>
              </a:pPr>
              <a:endParaRPr lang="ja-JP" sz="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4536409" y="7242594"/>
              <a:ext cx="2250080" cy="308841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自立支援協議会への協力</a:t>
              </a:r>
              <a:endPara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36135" y="7727382"/>
            <a:ext cx="2182698" cy="1407653"/>
            <a:chOff x="219039" y="7537622"/>
            <a:chExt cx="2720558" cy="1360215"/>
          </a:xfrm>
        </p:grpSpPr>
        <p:sp>
          <p:nvSpPr>
            <p:cNvPr id="51" name="角丸四角形 50"/>
            <p:cNvSpPr/>
            <p:nvPr/>
          </p:nvSpPr>
          <p:spPr>
            <a:xfrm>
              <a:off x="222686" y="7626369"/>
              <a:ext cx="2716911" cy="1271468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4" name="テキスト ボックス 2"/>
            <p:cNvSpPr txBox="1">
              <a:spLocks noChangeArrowheads="1"/>
            </p:cNvSpPr>
            <p:nvPr/>
          </p:nvSpPr>
          <p:spPr bwMode="auto">
            <a:xfrm>
              <a:off x="219039" y="7773627"/>
              <a:ext cx="2710533" cy="1124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地域の保健センター等が行っている母子保健事業「すくすく教室」に参加し、教育相談及び特別支援教育についての情報提供を行いました。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</a:t>
              </a:r>
              <a:r>
                <a:rPr lang="ja-JP" altLang="en-US" sz="10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田村市 ９回　小野町 ６回　</a:t>
              </a:r>
              <a:r>
                <a:rPr lang="en-US" sz="10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359497" y="7537622"/>
              <a:ext cx="2355646" cy="237153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すくすく教室への協力</a:t>
              </a:r>
              <a:endPara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-30045" y="5559322"/>
            <a:ext cx="2236300" cy="2084360"/>
            <a:chOff x="157376" y="7576407"/>
            <a:chExt cx="2802229" cy="1444675"/>
          </a:xfrm>
        </p:grpSpPr>
        <p:sp>
          <p:nvSpPr>
            <p:cNvPr id="53" name="角丸四角形 52"/>
            <p:cNvSpPr/>
            <p:nvPr/>
          </p:nvSpPr>
          <p:spPr>
            <a:xfrm>
              <a:off x="222686" y="7626369"/>
              <a:ext cx="2716911" cy="1387489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54" name="テキスト ボックス 2"/>
            <p:cNvSpPr txBox="1">
              <a:spLocks noChangeArrowheads="1"/>
            </p:cNvSpPr>
            <p:nvPr/>
          </p:nvSpPr>
          <p:spPr bwMode="auto">
            <a:xfrm>
              <a:off x="157376" y="7718647"/>
              <a:ext cx="2802229" cy="13024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出かける支援で、小学校や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中学校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等を訪問して支援しました。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相談支援</a:t>
              </a:r>
              <a:r>
                <a:rPr lang="ja-JP" altLang="en-US" sz="10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１０件</a:t>
              </a:r>
              <a:r>
                <a:rPr lang="en-US" altLang="ja-JP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小学校　　９件　　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高等学校　１件　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</a:pPr>
              <a:r>
                <a:rPr lang="en-US" altLang="ja-JP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研修支援</a:t>
              </a:r>
              <a:r>
                <a:rPr lang="ja-JP" altLang="en-US" sz="10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９件</a:t>
              </a:r>
              <a:r>
                <a:rPr lang="en-US" altLang="ja-JP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小学校　　　 １件</a:t>
              </a:r>
              <a:endPara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中学校　　　 １件</a:t>
              </a:r>
              <a:endPara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高等学校    　２件</a:t>
              </a:r>
              <a:endPara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地域の研修会 ５件　</a:t>
              </a:r>
              <a:r>
                <a:rPr 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5" name="角丸四角形 54"/>
            <p:cNvSpPr/>
            <p:nvPr/>
          </p:nvSpPr>
          <p:spPr>
            <a:xfrm>
              <a:off x="657979" y="7576407"/>
              <a:ext cx="1869856" cy="155770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相談支援・研修支援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186098" y="2438190"/>
            <a:ext cx="2630109" cy="1733066"/>
            <a:chOff x="-130096" y="2667360"/>
            <a:chExt cx="2857525" cy="1312431"/>
          </a:xfrm>
        </p:grpSpPr>
        <p:sp>
          <p:nvSpPr>
            <p:cNvPr id="45" name="角丸四角形 44"/>
            <p:cNvSpPr/>
            <p:nvPr/>
          </p:nvSpPr>
          <p:spPr>
            <a:xfrm>
              <a:off x="-130096" y="2821992"/>
              <a:ext cx="2857525" cy="1157799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支援会議：</a:t>
              </a:r>
              <a:r>
                <a:rPr lang="ja-JP" altLang="en-US" sz="1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小中学部６回　高等部８回</a:t>
              </a:r>
              <a:r>
                <a:rPr lang="en-US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学校や家庭生活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悩んでいることなど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保護者や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関係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機関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が集まり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一緒に解決策を話し合い</a:t>
              </a:r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、共有しました</a:t>
              </a:r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。</a:t>
              </a:r>
            </a:p>
            <a:p>
              <a:r>
                <a:rPr lang="ja-JP" altLang="ja-JP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＜話し合われた内容＞</a:t>
              </a:r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・子どもへの支援内容の検討と共有</a:t>
              </a: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・関係機関との連携や</a:t>
              </a:r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支援内容の確認</a:t>
              </a:r>
              <a:endPara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226949" y="2667360"/>
              <a:ext cx="2204499" cy="18955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kumimoji="1"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支援会議等の実施</a:t>
              </a:r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-49942" y="2449738"/>
            <a:ext cx="2203521" cy="1819248"/>
            <a:chOff x="30133" y="2574375"/>
            <a:chExt cx="2327544" cy="1819248"/>
          </a:xfrm>
        </p:grpSpPr>
        <p:grpSp>
          <p:nvGrpSpPr>
            <p:cNvPr id="60" name="グループ化 59"/>
            <p:cNvGrpSpPr/>
            <p:nvPr/>
          </p:nvGrpSpPr>
          <p:grpSpPr>
            <a:xfrm>
              <a:off x="104212" y="2574375"/>
              <a:ext cx="2252619" cy="1819248"/>
              <a:chOff x="104212" y="2574375"/>
              <a:chExt cx="2252619" cy="1819248"/>
            </a:xfrm>
          </p:grpSpPr>
          <p:sp>
            <p:nvSpPr>
              <p:cNvPr id="61" name="角丸四角形 60"/>
              <p:cNvSpPr/>
              <p:nvPr/>
            </p:nvSpPr>
            <p:spPr>
              <a:xfrm>
                <a:off x="104212" y="2900282"/>
                <a:ext cx="2252619" cy="1493341"/>
              </a:xfrm>
              <a:prstGeom prst="roundRect">
                <a:avLst>
                  <a:gd name="adj" fmla="val 188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62" name="角丸四角形 61"/>
              <p:cNvSpPr/>
              <p:nvPr/>
            </p:nvSpPr>
            <p:spPr>
              <a:xfrm>
                <a:off x="212217" y="2574375"/>
                <a:ext cx="1961681" cy="263608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800"/>
                  </a:lnSpc>
                </a:pPr>
                <a:r>
                  <a:rPr kumimoji="1" lang="ja-JP" altLang="en-US" sz="105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相談支援ファイルの活用</a:t>
                </a:r>
              </a:p>
            </p:txBody>
          </p:sp>
        </p:grpSp>
        <p:sp>
          <p:nvSpPr>
            <p:cNvPr id="59" name="テキスト ボックス 2"/>
            <p:cNvSpPr txBox="1">
              <a:spLocks noChangeArrowheads="1"/>
            </p:cNvSpPr>
            <p:nvPr/>
          </p:nvSpPr>
          <p:spPr bwMode="auto">
            <a:xfrm>
              <a:off x="30133" y="2845597"/>
              <a:ext cx="2327544" cy="14635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</a:pPr>
              <a:r>
                <a:rPr lang="ja-JP" alt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今年度も、</a:t>
              </a:r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相談支援ファイルの活用状況の確認や活用方法について、個別懇談時に担任から確認、実物ファイルの展示、センターだよりで活用方法の紹介等を行い、有効に活用できるように共通理解を図りました。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3" name="グループ化 62"/>
          <p:cNvGrpSpPr/>
          <p:nvPr/>
        </p:nvGrpSpPr>
        <p:grpSpPr>
          <a:xfrm>
            <a:off x="4865623" y="2468579"/>
            <a:ext cx="1991954" cy="1642454"/>
            <a:chOff x="217441" y="2678120"/>
            <a:chExt cx="2053177" cy="1716939"/>
          </a:xfrm>
        </p:grpSpPr>
        <p:grpSp>
          <p:nvGrpSpPr>
            <p:cNvPr id="65" name="グループ化 64"/>
            <p:cNvGrpSpPr/>
            <p:nvPr/>
          </p:nvGrpSpPr>
          <p:grpSpPr>
            <a:xfrm>
              <a:off x="217441" y="2678120"/>
              <a:ext cx="2034891" cy="1680129"/>
              <a:chOff x="217441" y="2678120"/>
              <a:chExt cx="2034891" cy="1680129"/>
            </a:xfrm>
          </p:grpSpPr>
          <p:sp>
            <p:nvSpPr>
              <p:cNvPr id="66" name="角丸四角形 65"/>
              <p:cNvSpPr/>
              <p:nvPr/>
            </p:nvSpPr>
            <p:spPr>
              <a:xfrm>
                <a:off x="217441" y="2964874"/>
                <a:ext cx="2015641" cy="1393375"/>
              </a:xfrm>
              <a:prstGeom prst="roundRect">
                <a:avLst>
                  <a:gd name="adj" fmla="val 188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1100" dirty="0"/>
              </a:p>
            </p:txBody>
          </p:sp>
          <p:sp>
            <p:nvSpPr>
              <p:cNvPr id="67" name="角丸四角形 66"/>
              <p:cNvSpPr/>
              <p:nvPr/>
            </p:nvSpPr>
            <p:spPr>
              <a:xfrm>
                <a:off x="290651" y="2678120"/>
                <a:ext cx="1961681" cy="275562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1500"/>
                  </a:lnSpc>
                </a:pPr>
                <a:r>
                  <a:rPr kumimoji="1" lang="ja-JP" altLang="en-US" sz="105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関係機関の情報収集と提供</a:t>
                </a:r>
              </a:p>
            </p:txBody>
          </p:sp>
        </p:grpSp>
        <p:sp>
          <p:nvSpPr>
            <p:cNvPr id="64" name="テキスト ボックス 2"/>
            <p:cNvSpPr txBox="1">
              <a:spLocks noChangeArrowheads="1"/>
            </p:cNvSpPr>
            <p:nvPr/>
          </p:nvSpPr>
          <p:spPr bwMode="auto">
            <a:xfrm>
              <a:off x="218905" y="2985993"/>
              <a:ext cx="2051713" cy="1409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地域の相談支援事業所や保健福祉課などと連絡を取り、支援のあり方や利用できる福祉サービス等について確認し、必要に応じて学級担任</a:t>
              </a:r>
              <a:endPara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や保護者の方へ情報提</a:t>
              </a:r>
              <a:endPara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供をしました。</a:t>
              </a:r>
              <a:endPara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5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5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2154134" y="5626804"/>
            <a:ext cx="2485844" cy="1170687"/>
            <a:chOff x="-27454" y="7591702"/>
            <a:chExt cx="3114925" cy="1265790"/>
          </a:xfrm>
        </p:grpSpPr>
        <p:sp>
          <p:nvSpPr>
            <p:cNvPr id="69" name="角丸四角形 68"/>
            <p:cNvSpPr/>
            <p:nvPr/>
          </p:nvSpPr>
          <p:spPr>
            <a:xfrm>
              <a:off x="79443" y="7626369"/>
              <a:ext cx="2942857" cy="1201741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0" name="テキスト ボックス 2"/>
            <p:cNvSpPr txBox="1">
              <a:spLocks noChangeArrowheads="1"/>
            </p:cNvSpPr>
            <p:nvPr/>
          </p:nvSpPr>
          <p:spPr bwMode="auto">
            <a:xfrm>
              <a:off x="-27454" y="7846686"/>
              <a:ext cx="3114925" cy="1010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0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小学部</a:t>
              </a:r>
              <a:r>
                <a:rPr lang="ja-JP" altLang="en-US" sz="1000" b="1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２１件</a:t>
              </a:r>
              <a:r>
                <a:rPr lang="ja-JP" altLang="en-US" sz="10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、中学部</a:t>
              </a:r>
              <a:r>
                <a:rPr lang="ja-JP" altLang="en-US" sz="1000" b="1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４件</a:t>
              </a:r>
              <a:r>
                <a:rPr lang="ja-JP" altLang="en-US" sz="10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、計</a:t>
              </a:r>
              <a:r>
                <a:rPr lang="ja-JP" altLang="en-US" sz="1000" b="1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２５件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の来校相談を行いました。各学部主事と地域支援センター主任、特別支援教育コーディネーターで、就学を踏まえた教育相談を行いました。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1" name="角丸四角形 70"/>
            <p:cNvSpPr/>
            <p:nvPr/>
          </p:nvSpPr>
          <p:spPr>
            <a:xfrm>
              <a:off x="655621" y="7591702"/>
              <a:ext cx="1869856" cy="235487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来校相談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72" name="グループ化 71"/>
          <p:cNvGrpSpPr/>
          <p:nvPr/>
        </p:nvGrpSpPr>
        <p:grpSpPr>
          <a:xfrm>
            <a:off x="2207410" y="6954187"/>
            <a:ext cx="2588031" cy="2201693"/>
            <a:chOff x="-105034" y="7493831"/>
            <a:chExt cx="3187148" cy="1453431"/>
          </a:xfrm>
        </p:grpSpPr>
        <p:sp>
          <p:nvSpPr>
            <p:cNvPr id="73" name="角丸四角形 72"/>
            <p:cNvSpPr/>
            <p:nvPr/>
          </p:nvSpPr>
          <p:spPr>
            <a:xfrm>
              <a:off x="-7691" y="7629275"/>
              <a:ext cx="2956172" cy="1304725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4" name="テキスト ボックス 2"/>
            <p:cNvSpPr txBox="1">
              <a:spLocks noChangeArrowheads="1"/>
            </p:cNvSpPr>
            <p:nvPr/>
          </p:nvSpPr>
          <p:spPr bwMode="auto">
            <a:xfrm>
              <a:off x="-105034" y="7625754"/>
              <a:ext cx="3187148" cy="1321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8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地域支援センター特別支援教育研修会</a:t>
              </a:r>
              <a:r>
                <a:rPr lang="en-US" altLang="ja-JP" sz="800" b="1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７月２７日　 </a:t>
              </a:r>
              <a:r>
                <a:rPr lang="ja-JP" altLang="en-US" sz="8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参加者：</a:t>
              </a:r>
              <a:r>
                <a:rPr lang="ja-JP" altLang="en-US" sz="800" b="1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１４１名</a:t>
              </a:r>
              <a:r>
                <a:rPr lang="ja-JP" altLang="en-US" sz="8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（本校職員含む）</a:t>
              </a:r>
              <a:endParaRPr lang="en-US" altLang="ja-JP" sz="8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講演：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『</a:t>
              </a: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自立活動の指導と各教科等の授業力向上</a:t>
              </a:r>
              <a:endPara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～カリキュラム・マネジメントの視点から～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』</a:t>
              </a: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講師：文部科学省初等中等教育局視学官（併）</a:t>
              </a: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特別支援教育課特別支援教育調査官　菅野和彦　氏</a:t>
              </a: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【</a:t>
              </a:r>
              <a:r>
                <a:rPr lang="ja-JP" altLang="en-US" sz="8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特別支援教育セミナー</a:t>
              </a:r>
              <a:r>
                <a:rPr lang="en-US" altLang="ja-JP" sz="800" b="1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】</a:t>
              </a: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en-US" altLang="ja-JP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月１日　</a:t>
              </a:r>
              <a:r>
                <a:rPr lang="ja-JP" altLang="en-US" sz="8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 参加者：</a:t>
              </a:r>
              <a:r>
                <a:rPr lang="ja-JP" altLang="en-US" sz="800" b="1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５９名</a:t>
              </a:r>
              <a:r>
                <a:rPr lang="ja-JP" altLang="en-US" sz="8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（本校職員含む）</a:t>
              </a:r>
              <a:endParaRPr lang="en-US" altLang="ja-JP" sz="8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講演：</a:t>
              </a:r>
              <a:r>
                <a:rPr lang="en-US" altLang="ja-JP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資質・能力を育む各教科の授業づくり</a:t>
              </a: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　　　　　～　学習評価の充実に向けて　～　</a:t>
              </a:r>
              <a:r>
                <a:rPr lang="en-US" altLang="ja-JP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</a:p>
            <a:p>
              <a:pPr algn="just">
                <a:lnSpc>
                  <a:spcPts val="1400"/>
                </a:lnSpc>
              </a:pPr>
              <a:r>
                <a:rPr lang="ja-JP" altLang="en-US" sz="8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講師：茨城大学教授　新井英靖　氏</a:t>
              </a: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endParaRPr lang="en-US" altLang="ja-JP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5" name="角丸四角形 74"/>
            <p:cNvSpPr/>
            <p:nvPr/>
          </p:nvSpPr>
          <p:spPr>
            <a:xfrm>
              <a:off x="576144" y="7493831"/>
              <a:ext cx="1457065" cy="146967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研修会等の実施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639978" y="5445566"/>
            <a:ext cx="2168212" cy="1571484"/>
            <a:chOff x="222686" y="7591702"/>
            <a:chExt cx="2716911" cy="1167778"/>
          </a:xfrm>
        </p:grpSpPr>
        <p:sp>
          <p:nvSpPr>
            <p:cNvPr id="77" name="角丸四角形 76"/>
            <p:cNvSpPr/>
            <p:nvPr/>
          </p:nvSpPr>
          <p:spPr>
            <a:xfrm>
              <a:off x="222686" y="7626369"/>
              <a:ext cx="2716911" cy="1118170"/>
            </a:xfrm>
            <a:prstGeom prst="roundRect">
              <a:avLst>
                <a:gd name="adj" fmla="val 188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78" name="テキスト ボックス 2"/>
            <p:cNvSpPr txBox="1">
              <a:spLocks noChangeArrowheads="1"/>
            </p:cNvSpPr>
            <p:nvPr/>
          </p:nvSpPr>
          <p:spPr bwMode="auto">
            <a:xfrm>
              <a:off x="222686" y="7771883"/>
              <a:ext cx="2716911" cy="987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５月、６月、１０月、</a:t>
              </a:r>
              <a:r>
                <a:rPr lang="en-US" altLang="ja-JP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月に学校見学会を実施し、</a:t>
              </a:r>
              <a:r>
                <a:rPr lang="ja-JP" altLang="en-US" sz="1000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参加者は計</a:t>
              </a:r>
              <a:r>
                <a:rPr lang="ja-JP" altLang="en-US" sz="1000" b="1" u="sng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８５名</a:t>
              </a:r>
              <a:r>
                <a:rPr lang="ja-JP" altLang="en-US" sz="1000" kern="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でした。</a:t>
              </a: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それぞれ２日に分けて参加人数を分散し感染症対策を行いながら実施する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ことができました。</a:t>
              </a:r>
              <a:endPara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just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sz="1000" kern="10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 </a:t>
              </a:r>
              <a:endParaRPr 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9" name="角丸四角形 78"/>
            <p:cNvSpPr/>
            <p:nvPr/>
          </p:nvSpPr>
          <p:spPr>
            <a:xfrm>
              <a:off x="655621" y="7591702"/>
              <a:ext cx="1869856" cy="172613"/>
            </a:xfrm>
            <a:prstGeom prst="roundRect">
              <a:avLst>
                <a:gd name="adj" fmla="val 11450"/>
              </a:avLst>
            </a:prstGeom>
            <a:solidFill>
              <a:srgbClr val="CCFFFF"/>
            </a:solidFill>
            <a:ln w="34925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ts val="1500"/>
                </a:lnSpc>
                <a:defRPr/>
              </a:pPr>
              <a:r>
                <a:rPr lang="ja-JP" altLang="en-US" sz="105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学校見学会の実施</a:t>
              </a:r>
              <a:endParaRPr lang="en-US" altLang="ja-JP" sz="105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0" name="角丸四角形 79"/>
          <p:cNvSpPr/>
          <p:nvPr/>
        </p:nvSpPr>
        <p:spPr>
          <a:xfrm>
            <a:off x="2246571" y="5292649"/>
            <a:ext cx="2383881" cy="308975"/>
          </a:xfrm>
          <a:prstGeom prst="roundRect">
            <a:avLst>
              <a:gd name="adj" fmla="val 9337"/>
            </a:avLst>
          </a:prstGeom>
          <a:solidFill>
            <a:srgbClr val="00B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b="1" dirty="0"/>
              <a:t>地　域　支　援</a:t>
            </a:r>
            <a:endParaRPr lang="ja-JP" altLang="en-US" sz="1600" b="1" dirty="0">
              <a:latin typeface="+mn-ea"/>
            </a:endParaRPr>
          </a:p>
        </p:txBody>
      </p:sp>
      <p:pic>
        <p:nvPicPr>
          <p:cNvPr id="84" name="図 8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265" y="8007176"/>
            <a:ext cx="644571" cy="526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図 8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61" y="913869"/>
            <a:ext cx="735085" cy="657050"/>
          </a:xfrm>
          <a:prstGeom prst="rect">
            <a:avLst/>
          </a:prstGeom>
        </p:spPr>
      </p:pic>
      <p:sp>
        <p:nvSpPr>
          <p:cNvPr id="87" name="下矢印 86"/>
          <p:cNvSpPr/>
          <p:nvPr/>
        </p:nvSpPr>
        <p:spPr>
          <a:xfrm>
            <a:off x="2396119" y="5131971"/>
            <a:ext cx="2176612" cy="131643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78" y="3575042"/>
            <a:ext cx="722694" cy="631792"/>
          </a:xfrm>
          <a:prstGeom prst="rect">
            <a:avLst/>
          </a:prstGeom>
        </p:spPr>
      </p:pic>
      <p:pic>
        <p:nvPicPr>
          <p:cNvPr id="89" name="図 88"/>
          <p:cNvPicPr/>
          <p:nvPr/>
        </p:nvPicPr>
        <p:blipFill>
          <a:blip r:embed="rId8"/>
          <a:stretch>
            <a:fillRect/>
          </a:stretch>
        </p:blipFill>
        <p:spPr>
          <a:xfrm>
            <a:off x="5504627" y="4362009"/>
            <a:ext cx="958916" cy="778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0" name="テキスト ボックス 6"/>
          <p:cNvSpPr txBox="1"/>
          <p:nvPr/>
        </p:nvSpPr>
        <p:spPr>
          <a:xfrm>
            <a:off x="187585" y="4933853"/>
            <a:ext cx="1362075" cy="20996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春山校舎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テキスト ボックス 7"/>
          <p:cNvSpPr txBox="1"/>
          <p:nvPr/>
        </p:nvSpPr>
        <p:spPr>
          <a:xfrm>
            <a:off x="5261243" y="4924203"/>
            <a:ext cx="1562100" cy="22257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石崎校舎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6" name="下矢印 85"/>
          <p:cNvSpPr/>
          <p:nvPr/>
        </p:nvSpPr>
        <p:spPr>
          <a:xfrm flipV="1">
            <a:off x="2436093" y="4299146"/>
            <a:ext cx="2096664" cy="170415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pic>
        <p:nvPicPr>
          <p:cNvPr id="96" name="図 67" descr="メモを取っている男性会社員のイラスト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265" y="3622861"/>
            <a:ext cx="625895" cy="59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図 8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" t="10342" r="3846" b="19572"/>
          <a:stretch/>
        </p:blipFill>
        <p:spPr>
          <a:xfrm>
            <a:off x="1266136" y="3806326"/>
            <a:ext cx="1072235" cy="608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EC7A7D7-6939-4A38-97B2-020F8A4ADB9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859" y="6915092"/>
            <a:ext cx="875396" cy="6565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6CDC69E-2CA4-4556-80B4-EBCACD20228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343" y="6469195"/>
            <a:ext cx="866817" cy="650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9592C2D-222C-49B3-BC95-81822398ACE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91" y="6859633"/>
            <a:ext cx="811968" cy="541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4A01F047-6BD5-4B7A-94E9-9566E9473AB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25" y="4389023"/>
            <a:ext cx="879180" cy="6593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B598569B-CF3F-40DE-B51A-E7847D5DC014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22492" y="934449"/>
            <a:ext cx="735085" cy="65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5737</TotalTime>
  <Words>795</Words>
  <Application>Microsoft Office PowerPoint</Application>
  <PresentationFormat>画面に合わせる (4:3)</PresentationFormat>
  <Paragraphs>73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游明朝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kaoru</dc:creator>
  <cp:lastModifiedBy>endou.kaoru</cp:lastModifiedBy>
  <cp:revision>585</cp:revision>
  <cp:lastPrinted>2023-02-16T06:35:42Z</cp:lastPrinted>
  <dcterms:created xsi:type="dcterms:W3CDTF">2018-11-05T04:24:29Z</dcterms:created>
  <dcterms:modified xsi:type="dcterms:W3CDTF">2023-03-14T00:40:18Z</dcterms:modified>
</cp:coreProperties>
</file>